
<file path=[Content_Types].xml><?xml version="1.0" encoding="utf-8"?>
<Types xmlns="http://schemas.openxmlformats.org/package/2006/content-types">
  <Default Extension="emf" ContentType="image/x-emf"/>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8.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9.xml" ContentType="application/vnd.openxmlformats-officedocument.themeOverr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0.xml" ContentType="application/vnd.openxmlformats-officedocument.themeOverr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11.xml" ContentType="application/vnd.openxmlformats-officedocument.themeOverr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12.xml" ContentType="application/vnd.openxmlformats-officedocument.themeOverr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theme/themeOverride13.xml" ContentType="application/vnd.openxmlformats-officedocument.themeOverride+xml"/>
  <Override PartName="/ppt/notesSlides/notesSlide10.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11.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3"/>
  </p:notesMasterIdLst>
  <p:sldIdLst>
    <p:sldId id="256" r:id="rId2"/>
    <p:sldId id="261" r:id="rId3"/>
    <p:sldId id="269" r:id="rId4"/>
    <p:sldId id="390" r:id="rId5"/>
    <p:sldId id="391" r:id="rId6"/>
    <p:sldId id="381" r:id="rId7"/>
    <p:sldId id="393" r:id="rId8"/>
    <p:sldId id="395" r:id="rId9"/>
    <p:sldId id="259" r:id="rId10"/>
    <p:sldId id="444" r:id="rId11"/>
    <p:sldId id="389" r:id="rId12"/>
    <p:sldId id="263" r:id="rId13"/>
    <p:sldId id="427" r:id="rId14"/>
    <p:sldId id="429" r:id="rId15"/>
    <p:sldId id="406" r:id="rId16"/>
    <p:sldId id="399" r:id="rId17"/>
    <p:sldId id="441" r:id="rId18"/>
    <p:sldId id="428" r:id="rId19"/>
    <p:sldId id="400" r:id="rId20"/>
    <p:sldId id="403" r:id="rId21"/>
    <p:sldId id="401" r:id="rId22"/>
    <p:sldId id="402" r:id="rId23"/>
    <p:sldId id="420" r:id="rId24"/>
    <p:sldId id="405" r:id="rId25"/>
    <p:sldId id="437" r:id="rId26"/>
    <p:sldId id="421" r:id="rId27"/>
    <p:sldId id="445" r:id="rId28"/>
    <p:sldId id="446" r:id="rId29"/>
    <p:sldId id="447" r:id="rId30"/>
    <p:sldId id="432" r:id="rId31"/>
    <p:sldId id="440" r:id="rId32"/>
    <p:sldId id="435" r:id="rId33"/>
    <p:sldId id="436" r:id="rId34"/>
    <p:sldId id="422" r:id="rId35"/>
    <p:sldId id="423" r:id="rId36"/>
    <p:sldId id="424" r:id="rId37"/>
    <p:sldId id="443" r:id="rId38"/>
    <p:sldId id="419" r:id="rId39"/>
    <p:sldId id="418" r:id="rId40"/>
    <p:sldId id="426" r:id="rId41"/>
    <p:sldId id="278" r:id="rId42"/>
  </p:sldIdLst>
  <p:sldSz cx="9144000" cy="5143500" type="screen16x9"/>
  <p:notesSz cx="6858000" cy="9144000"/>
  <p:embeddedFontLst>
    <p:embeddedFont>
      <p:font typeface="Calibri" panose="020F0502020204030204" pitchFamily="34" charset="0"/>
      <p:regular r:id="rId44"/>
      <p:bold r:id="rId45"/>
      <p:italic r:id="rId46"/>
      <p:boldItalic r:id="rId47"/>
    </p:embeddedFont>
    <p:embeddedFont>
      <p:font typeface="Cambria Math" panose="02040503050406030204" pitchFamily="18" charset="0"/>
      <p:regular r:id="rId48"/>
    </p:embeddedFont>
    <p:embeddedFont>
      <p:font typeface="Lato" panose="020B0604020202020204" charset="0"/>
      <p:regular r:id="rId49"/>
      <p:bold r:id="rId50"/>
      <p:italic r:id="rId51"/>
      <p:boldItalic r:id="rId52"/>
    </p:embeddedFont>
    <p:embeddedFont>
      <p:font typeface="Raleway" panose="020B060402020202020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sha Jain" initials="MJ" lastIdx="1" clrIdx="0">
    <p:extLst>
      <p:ext uri="{19B8F6BF-5375-455C-9EA6-DF929625EA0E}">
        <p15:presenceInfo xmlns:p15="http://schemas.microsoft.com/office/powerpoint/2012/main" userId="f745d2dcad0313a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0607"/>
    <a:srgbClr val="FF9900"/>
    <a:srgbClr val="003366"/>
    <a:srgbClr val="FF5050"/>
    <a:srgbClr val="0D334B"/>
    <a:srgbClr val="4448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582FEE4-B902-466B-93FC-7579628F0C3E}">
  <a:tblStyle styleId="{9582FEE4-B902-466B-93FC-7579628F0C3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684"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11.fntdata"/><Relationship Id="rId62"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commentAuthors" Target="commentAuthors.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rey Jain" userId="aefa56a32409a9c2" providerId="LiveId" clId="{7FC583D1-ECFC-4E73-9E40-B46BBD924587}"/>
    <pc:docChg chg="modSld sldOrd">
      <pc:chgData name="Shrey Jain" userId="aefa56a32409a9c2" providerId="LiveId" clId="{7FC583D1-ECFC-4E73-9E40-B46BBD924587}" dt="2019-10-19T14:37:31.278" v="0"/>
      <pc:docMkLst>
        <pc:docMk/>
      </pc:docMkLst>
      <pc:sldChg chg="ord">
        <pc:chgData name="Shrey Jain" userId="aefa56a32409a9c2" providerId="LiveId" clId="{7FC583D1-ECFC-4E73-9E40-B46BBD924587}" dt="2019-10-19T14:37:31.278" v="0"/>
        <pc:sldMkLst>
          <pc:docMk/>
          <pc:sldMk cId="0" sldId="278"/>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1.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12.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13.xml"/><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3" Type="http://schemas.openxmlformats.org/officeDocument/2006/relationships/oleObject" Target="file:///C:\Users\Dell\Downloads\Inump%20(1).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Dell\Desktop\Project\Macro%20var.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Dell\Desktop\Project\Macro%20var.xlsx" TargetMode="External"/><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'Original Data (100)'!$A$3</c:f>
              <c:strCache>
                <c:ptCount val="1"/>
                <c:pt idx="0">
                  <c:v>Angola</c:v>
                </c:pt>
              </c:strCache>
            </c:strRef>
          </c:tx>
          <c:spPr>
            <a:ln w="19050" cap="rnd">
              <a:solidFill>
                <a:schemeClr val="accent1"/>
              </a:solidFill>
              <a:round/>
            </a:ln>
            <a:effectLst/>
          </c:spPr>
          <c:marker>
            <c:symbol val="none"/>
          </c:marker>
          <c:xVal>
            <c:numRef>
              <c:f>'Original Data (100)'!$B$1:$AF$1</c:f>
              <c:numCache>
                <c:formatCode>General</c:formatCod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numCache>
            </c:numRef>
          </c:xVal>
          <c:yVal>
            <c:numRef>
              <c:f>'Original Data (100)'!$B$3:$AF$3</c:f>
              <c:numCache>
                <c:formatCode>General</c:formatCode>
                <c:ptCount val="31"/>
                <c:pt idx="0">
                  <c:v>2.22008150730772E-8</c:v>
                </c:pt>
                <c:pt idx="1">
                  <c:v>4.0801497972141903E-8</c:v>
                </c:pt>
                <c:pt idx="2">
                  <c:v>1.63005984545567E-7</c:v>
                </c:pt>
                <c:pt idx="3">
                  <c:v>2.4100884831583802E-6</c:v>
                </c:pt>
                <c:pt idx="4">
                  <c:v>2.5300928889588001E-5</c:v>
                </c:pt>
                <c:pt idx="5">
                  <c:v>6.9993769727151503E-4</c:v>
                </c:pt>
                <c:pt idx="6">
                  <c:v>2.9713097058590598E-2</c:v>
                </c:pt>
                <c:pt idx="7">
                  <c:v>9.4837288950553003E-2</c:v>
                </c:pt>
                <c:pt idx="8">
                  <c:v>0.19658330514343</c:v>
                </c:pt>
                <c:pt idx="9">
                  <c:v>0.68449501333720897</c:v>
                </c:pt>
                <c:pt idx="10">
                  <c:v>2.9090823929501801</c:v>
                </c:pt>
                <c:pt idx="11">
                  <c:v>7.3472082361093296</c:v>
                </c:pt>
                <c:pt idx="12">
                  <c:v>15.348129629383701</c:v>
                </c:pt>
                <c:pt idx="13">
                  <c:v>30.4236985252629</c:v>
                </c:pt>
                <c:pt idx="14">
                  <c:v>43.670817815029999</c:v>
                </c:pt>
                <c:pt idx="15">
                  <c:v>53.69480503122</c:v>
                </c:pt>
                <c:pt idx="16">
                  <c:v>60.839011695292797</c:v>
                </c:pt>
                <c:pt idx="17">
                  <c:v>68.292701659282002</c:v>
                </c:pt>
                <c:pt idx="18">
                  <c:v>76.812782428357494</c:v>
                </c:pt>
                <c:pt idx="19">
                  <c:v>87.359395549413804</c:v>
                </c:pt>
                <c:pt idx="20">
                  <c:v>100</c:v>
                </c:pt>
                <c:pt idx="21">
                  <c:v>113.482467921851</c:v>
                </c:pt>
                <c:pt idx="22">
                  <c:v>125.146088077866</c:v>
                </c:pt>
                <c:pt idx="23">
                  <c:v>136.13117928470399</c:v>
                </c:pt>
                <c:pt idx="24">
                  <c:v>146.04205637760401</c:v>
                </c:pt>
                <c:pt idx="25">
                  <c:v>161.05232620798401</c:v>
                </c:pt>
                <c:pt idx="26">
                  <c:v>213.19742010057101</c:v>
                </c:pt>
                <c:pt idx="27">
                  <c:v>280.76327733880203</c:v>
                </c:pt>
                <c:pt idx="28">
                  <c:v>337.45043249810698</c:v>
                </c:pt>
                <c:pt idx="30">
                  <c:v>0.48463994714821013</c:v>
                </c:pt>
              </c:numCache>
            </c:numRef>
          </c:yVal>
          <c:smooth val="0"/>
          <c:extLst>
            <c:ext xmlns:c16="http://schemas.microsoft.com/office/drawing/2014/chart" uri="{C3380CC4-5D6E-409C-BE32-E72D297353CC}">
              <c16:uniqueId val="{00000000-BF49-4754-9551-1AA69133CEA0}"/>
            </c:ext>
          </c:extLst>
        </c:ser>
        <c:dLbls>
          <c:showLegendKey val="0"/>
          <c:showVal val="0"/>
          <c:showCatName val="0"/>
          <c:showSerName val="0"/>
          <c:showPercent val="0"/>
          <c:showBubbleSize val="0"/>
        </c:dLbls>
        <c:axId val="144422456"/>
        <c:axId val="144424416"/>
      </c:scatterChart>
      <c:valAx>
        <c:axId val="1444224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424416"/>
        <c:crosses val="autoZero"/>
        <c:crossBetween val="midCat"/>
        <c:majorUnit val="3"/>
      </c:valAx>
      <c:valAx>
        <c:axId val="144424416"/>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CPI</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42245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1">
                  <a:shade val="58000"/>
                </a:schemeClr>
              </a:solidFill>
              <a:ln w="19050">
                <a:noFill/>
              </a:ln>
              <a:effectLst/>
            </c:spPr>
            <c:extLst>
              <c:ext xmlns:c16="http://schemas.microsoft.com/office/drawing/2014/chart" uri="{C3380CC4-5D6E-409C-BE32-E72D297353CC}">
                <c16:uniqueId val="{00000001-BEAF-48D2-B86D-8C060F3AB889}"/>
              </c:ext>
            </c:extLst>
          </c:dPt>
          <c:dPt>
            <c:idx val="1"/>
            <c:bubble3D val="0"/>
            <c:spPr>
              <a:solidFill>
                <a:schemeClr val="accent1">
                  <a:shade val="86000"/>
                </a:schemeClr>
              </a:solidFill>
              <a:ln w="19050">
                <a:noFill/>
              </a:ln>
              <a:effectLst/>
            </c:spPr>
            <c:extLst>
              <c:ext xmlns:c16="http://schemas.microsoft.com/office/drawing/2014/chart" uri="{C3380CC4-5D6E-409C-BE32-E72D297353CC}">
                <c16:uniqueId val="{00000003-BEAF-48D2-B86D-8C060F3AB889}"/>
              </c:ext>
            </c:extLst>
          </c:dPt>
          <c:dPt>
            <c:idx val="2"/>
            <c:bubble3D val="0"/>
            <c:spPr>
              <a:solidFill>
                <a:schemeClr val="accent1">
                  <a:tint val="86000"/>
                </a:schemeClr>
              </a:solidFill>
              <a:ln w="19050">
                <a:noFill/>
              </a:ln>
              <a:effectLst/>
            </c:spPr>
            <c:extLst>
              <c:ext xmlns:c16="http://schemas.microsoft.com/office/drawing/2014/chart" uri="{C3380CC4-5D6E-409C-BE32-E72D297353CC}">
                <c16:uniqueId val="{00000005-BEAF-48D2-B86D-8C060F3AB889}"/>
              </c:ext>
            </c:extLst>
          </c:dPt>
          <c:dPt>
            <c:idx val="3"/>
            <c:bubble3D val="0"/>
            <c:spPr>
              <a:solidFill>
                <a:schemeClr val="accent1">
                  <a:tint val="58000"/>
                </a:schemeClr>
              </a:solidFill>
              <a:ln w="19050">
                <a:noFill/>
              </a:ln>
              <a:effectLst/>
            </c:spPr>
            <c:extLst>
              <c:ext xmlns:c16="http://schemas.microsoft.com/office/drawing/2014/chart" uri="{C3380CC4-5D6E-409C-BE32-E72D297353CC}">
                <c16:uniqueId val="{00000007-BEAF-48D2-B86D-8C060F3AB889}"/>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BEAF-48D2-B86D-8C060F3AB889}"/>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2">
                  <a:shade val="58000"/>
                </a:schemeClr>
              </a:solidFill>
              <a:ln w="19050">
                <a:noFill/>
              </a:ln>
              <a:effectLst/>
            </c:spPr>
            <c:extLst>
              <c:ext xmlns:c16="http://schemas.microsoft.com/office/drawing/2014/chart" uri="{C3380CC4-5D6E-409C-BE32-E72D297353CC}">
                <c16:uniqueId val="{00000001-1EAF-4549-B50C-95BF653E5D8C}"/>
              </c:ext>
            </c:extLst>
          </c:dPt>
          <c:dPt>
            <c:idx val="1"/>
            <c:bubble3D val="0"/>
            <c:spPr>
              <a:solidFill>
                <a:schemeClr val="accent2">
                  <a:shade val="86000"/>
                </a:schemeClr>
              </a:solidFill>
              <a:ln w="19050">
                <a:noFill/>
              </a:ln>
              <a:effectLst/>
            </c:spPr>
            <c:extLst>
              <c:ext xmlns:c16="http://schemas.microsoft.com/office/drawing/2014/chart" uri="{C3380CC4-5D6E-409C-BE32-E72D297353CC}">
                <c16:uniqueId val="{00000003-1EAF-4549-B50C-95BF653E5D8C}"/>
              </c:ext>
            </c:extLst>
          </c:dPt>
          <c:dPt>
            <c:idx val="2"/>
            <c:bubble3D val="0"/>
            <c:spPr>
              <a:solidFill>
                <a:schemeClr val="accent2">
                  <a:tint val="86000"/>
                </a:schemeClr>
              </a:solidFill>
              <a:ln w="19050">
                <a:noFill/>
              </a:ln>
              <a:effectLst/>
            </c:spPr>
            <c:extLst>
              <c:ext xmlns:c16="http://schemas.microsoft.com/office/drawing/2014/chart" uri="{C3380CC4-5D6E-409C-BE32-E72D297353CC}">
                <c16:uniqueId val="{00000005-1EAF-4549-B50C-95BF653E5D8C}"/>
              </c:ext>
            </c:extLst>
          </c:dPt>
          <c:dPt>
            <c:idx val="3"/>
            <c:bubble3D val="0"/>
            <c:spPr>
              <a:solidFill>
                <a:schemeClr val="accent2">
                  <a:tint val="58000"/>
                </a:schemeClr>
              </a:solidFill>
              <a:ln w="19050">
                <a:noFill/>
              </a:ln>
              <a:effectLst/>
            </c:spPr>
            <c:extLst>
              <c:ext xmlns:c16="http://schemas.microsoft.com/office/drawing/2014/chart" uri="{C3380CC4-5D6E-409C-BE32-E72D297353CC}">
                <c16:uniqueId val="{00000007-1EAF-4549-B50C-95BF653E5D8C}"/>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1EAF-4549-B50C-95BF653E5D8C}"/>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3">
                  <a:shade val="58000"/>
                </a:schemeClr>
              </a:solidFill>
              <a:ln w="19050">
                <a:noFill/>
              </a:ln>
              <a:effectLst/>
            </c:spPr>
            <c:extLst>
              <c:ext xmlns:c16="http://schemas.microsoft.com/office/drawing/2014/chart" uri="{C3380CC4-5D6E-409C-BE32-E72D297353CC}">
                <c16:uniqueId val="{00000001-7C91-42E9-9970-1FE4927FB3EF}"/>
              </c:ext>
            </c:extLst>
          </c:dPt>
          <c:dPt>
            <c:idx val="1"/>
            <c:bubble3D val="0"/>
            <c:spPr>
              <a:solidFill>
                <a:schemeClr val="accent3">
                  <a:shade val="86000"/>
                </a:schemeClr>
              </a:solidFill>
              <a:ln w="19050">
                <a:noFill/>
              </a:ln>
              <a:effectLst/>
            </c:spPr>
            <c:extLst>
              <c:ext xmlns:c16="http://schemas.microsoft.com/office/drawing/2014/chart" uri="{C3380CC4-5D6E-409C-BE32-E72D297353CC}">
                <c16:uniqueId val="{00000003-7C91-42E9-9970-1FE4927FB3EF}"/>
              </c:ext>
            </c:extLst>
          </c:dPt>
          <c:dPt>
            <c:idx val="2"/>
            <c:bubble3D val="0"/>
            <c:spPr>
              <a:solidFill>
                <a:schemeClr val="accent3">
                  <a:tint val="86000"/>
                </a:schemeClr>
              </a:solidFill>
              <a:ln w="19050">
                <a:noFill/>
              </a:ln>
              <a:effectLst/>
            </c:spPr>
            <c:extLst>
              <c:ext xmlns:c16="http://schemas.microsoft.com/office/drawing/2014/chart" uri="{C3380CC4-5D6E-409C-BE32-E72D297353CC}">
                <c16:uniqueId val="{00000005-7C91-42E9-9970-1FE4927FB3EF}"/>
              </c:ext>
            </c:extLst>
          </c:dPt>
          <c:dPt>
            <c:idx val="3"/>
            <c:bubble3D val="0"/>
            <c:spPr>
              <a:solidFill>
                <a:schemeClr val="accent3">
                  <a:tint val="58000"/>
                </a:schemeClr>
              </a:solidFill>
              <a:ln w="19050">
                <a:noFill/>
              </a:ln>
              <a:effectLst/>
            </c:spPr>
            <c:extLst>
              <c:ext xmlns:c16="http://schemas.microsoft.com/office/drawing/2014/chart" uri="{C3380CC4-5D6E-409C-BE32-E72D297353CC}">
                <c16:uniqueId val="{00000007-7C91-42E9-9970-1FE4927FB3EF}"/>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7C91-42E9-9970-1FE4927FB3EF}"/>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4">
                  <a:shade val="58000"/>
                </a:schemeClr>
              </a:solidFill>
              <a:ln w="19050">
                <a:noFill/>
              </a:ln>
              <a:effectLst/>
            </c:spPr>
            <c:extLst>
              <c:ext xmlns:c16="http://schemas.microsoft.com/office/drawing/2014/chart" uri="{C3380CC4-5D6E-409C-BE32-E72D297353CC}">
                <c16:uniqueId val="{00000001-1F03-4E7E-84AB-1520D44FFBB7}"/>
              </c:ext>
            </c:extLst>
          </c:dPt>
          <c:dPt>
            <c:idx val="1"/>
            <c:bubble3D val="0"/>
            <c:spPr>
              <a:solidFill>
                <a:schemeClr val="accent4">
                  <a:shade val="86000"/>
                </a:schemeClr>
              </a:solidFill>
              <a:ln w="19050">
                <a:noFill/>
              </a:ln>
              <a:effectLst/>
            </c:spPr>
            <c:extLst>
              <c:ext xmlns:c16="http://schemas.microsoft.com/office/drawing/2014/chart" uri="{C3380CC4-5D6E-409C-BE32-E72D297353CC}">
                <c16:uniqueId val="{00000003-1F03-4E7E-84AB-1520D44FFBB7}"/>
              </c:ext>
            </c:extLst>
          </c:dPt>
          <c:dPt>
            <c:idx val="2"/>
            <c:bubble3D val="0"/>
            <c:spPr>
              <a:solidFill>
                <a:schemeClr val="accent4">
                  <a:tint val="86000"/>
                </a:schemeClr>
              </a:solidFill>
              <a:ln w="19050">
                <a:noFill/>
              </a:ln>
              <a:effectLst/>
            </c:spPr>
            <c:extLst>
              <c:ext xmlns:c16="http://schemas.microsoft.com/office/drawing/2014/chart" uri="{C3380CC4-5D6E-409C-BE32-E72D297353CC}">
                <c16:uniqueId val="{00000005-1F03-4E7E-84AB-1520D44FFBB7}"/>
              </c:ext>
            </c:extLst>
          </c:dPt>
          <c:dPt>
            <c:idx val="3"/>
            <c:bubble3D val="0"/>
            <c:spPr>
              <a:solidFill>
                <a:schemeClr val="accent4">
                  <a:tint val="58000"/>
                </a:schemeClr>
              </a:solidFill>
              <a:ln w="19050">
                <a:noFill/>
              </a:ln>
              <a:effectLst/>
            </c:spPr>
            <c:extLst>
              <c:ext xmlns:c16="http://schemas.microsoft.com/office/drawing/2014/chart" uri="{C3380CC4-5D6E-409C-BE32-E72D297353CC}">
                <c16:uniqueId val="{00000007-1F03-4E7E-84AB-1520D44FFBB7}"/>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1F03-4E7E-84AB-1520D44FFBB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1" dirty="0">
                <a:solidFill>
                  <a:srgbClr val="050607"/>
                </a:solidFill>
              </a:rPr>
              <a:t>Unemployment and Inflation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4583552055993004E-2"/>
          <c:y val="0.16712962962962963"/>
          <c:w val="0.87427755905511806"/>
          <c:h val="0.62949292796733747"/>
        </c:manualLayout>
      </c:layout>
      <c:scatterChart>
        <c:scatterStyle val="lineMarker"/>
        <c:varyColors val="0"/>
        <c:ser>
          <c:idx val="0"/>
          <c:order val="0"/>
          <c:tx>
            <c:strRef>
              <c:f>Sheet1!$E$1</c:f>
              <c:strCache>
                <c:ptCount val="1"/>
                <c:pt idx="0">
                  <c:v>ln(CPI)</c:v>
                </c:pt>
              </c:strCache>
            </c:strRef>
          </c:tx>
          <c:spPr>
            <a:ln w="19050" cap="rnd">
              <a:solidFill>
                <a:schemeClr val="accent1"/>
              </a:solidFill>
              <a:round/>
            </a:ln>
            <a:effectLst/>
          </c:spPr>
          <c:marker>
            <c:symbol val="none"/>
          </c:marker>
          <c:xVal>
            <c:numRef>
              <c:f>Sheet1!$A$2:$A$30</c:f>
              <c:numCache>
                <c:formatCode>0</c:formatCode>
                <c:ptCount val="29"/>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numCache>
            </c:numRef>
          </c:xVal>
          <c:yVal>
            <c:numRef>
              <c:f>Sheet1!$E$2:$E$30</c:f>
              <c:numCache>
                <c:formatCode>General</c:formatCode>
                <c:ptCount val="29"/>
                <c:pt idx="0">
                  <c:v>3.1332746928415518</c:v>
                </c:pt>
                <c:pt idx="1">
                  <c:v>3.2631641155895772</c:v>
                </c:pt>
                <c:pt idx="2">
                  <c:v>3.3745965133812583</c:v>
                </c:pt>
                <c:pt idx="3">
                  <c:v>3.4359445486503541</c:v>
                </c:pt>
                <c:pt idx="4">
                  <c:v>3.5335061516947328</c:v>
                </c:pt>
                <c:pt idx="5">
                  <c:v>3.6308586641876208</c:v>
                </c:pt>
                <c:pt idx="6">
                  <c:v>3.71682672688154</c:v>
                </c:pt>
                <c:pt idx="7">
                  <c:v>3.7860192648370026</c:v>
                </c:pt>
                <c:pt idx="8">
                  <c:v>3.9102776366395737</c:v>
                </c:pt>
                <c:pt idx="9">
                  <c:v>3.9559182784603957</c:v>
                </c:pt>
                <c:pt idx="10">
                  <c:v>3.9952297174061586</c:v>
                </c:pt>
                <c:pt idx="11">
                  <c:v>4.0323259940255056</c:v>
                </c:pt>
                <c:pt idx="12">
                  <c:v>4.0743998641995827</c:v>
                </c:pt>
                <c:pt idx="13">
                  <c:v>4.1117520923916331</c:v>
                </c:pt>
                <c:pt idx="14">
                  <c:v>4.148732333472033</c:v>
                </c:pt>
                <c:pt idx="15">
                  <c:v>4.1903189343613869</c:v>
                </c:pt>
                <c:pt idx="16">
                  <c:v>4.2466664069136906</c:v>
                </c:pt>
                <c:pt idx="17">
                  <c:v>4.3084468908728031</c:v>
                </c:pt>
                <c:pt idx="18">
                  <c:v>4.3886366681840778</c:v>
                </c:pt>
                <c:pt idx="19">
                  <c:v>4.4919362380218821</c:v>
                </c:pt>
                <c:pt idx="20">
                  <c:v>4.6051701859880918</c:v>
                </c:pt>
                <c:pt idx="21">
                  <c:v>4.6900475965484754</c:v>
                </c:pt>
                <c:pt idx="22">
                  <c:v>4.7790876657278627</c:v>
                </c:pt>
                <c:pt idx="23">
                  <c:v>4.8826152924795183</c:v>
                </c:pt>
                <c:pt idx="24">
                  <c:v>4.9442106857133377</c:v>
                </c:pt>
                <c:pt idx="25">
                  <c:v>5.0012753463304493</c:v>
                </c:pt>
                <c:pt idx="26">
                  <c:v>5.0495036999367313</c:v>
                </c:pt>
                <c:pt idx="27">
                  <c:v>5.0741074012456853</c:v>
                </c:pt>
                <c:pt idx="28">
                  <c:v>5.121570012859503</c:v>
                </c:pt>
              </c:numCache>
            </c:numRef>
          </c:yVal>
          <c:smooth val="0"/>
          <c:extLst>
            <c:ext xmlns:c16="http://schemas.microsoft.com/office/drawing/2014/chart" uri="{C3380CC4-5D6E-409C-BE32-E72D297353CC}">
              <c16:uniqueId val="{00000000-E888-4AA1-81C5-B166AA288507}"/>
            </c:ext>
          </c:extLst>
        </c:ser>
        <c:ser>
          <c:idx val="1"/>
          <c:order val="1"/>
          <c:tx>
            <c:strRef>
              <c:f>Sheet1!$F$1</c:f>
              <c:strCache>
                <c:ptCount val="1"/>
                <c:pt idx="0">
                  <c:v>ln(Unemp)</c:v>
                </c:pt>
              </c:strCache>
            </c:strRef>
          </c:tx>
          <c:spPr>
            <a:ln w="19050" cap="rnd">
              <a:solidFill>
                <a:schemeClr val="accent2"/>
              </a:solidFill>
              <a:round/>
            </a:ln>
            <a:effectLst/>
          </c:spPr>
          <c:marker>
            <c:symbol val="none"/>
          </c:marker>
          <c:xVal>
            <c:numRef>
              <c:f>Sheet1!$A$2:$A$30</c:f>
              <c:numCache>
                <c:formatCode>0</c:formatCode>
                <c:ptCount val="29"/>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numCache>
            </c:numRef>
          </c:xVal>
          <c:yVal>
            <c:numRef>
              <c:f>Sheet1!$F$2:$F$30</c:f>
              <c:numCache>
                <c:formatCode>General</c:formatCode>
                <c:ptCount val="29"/>
                <c:pt idx="0">
                  <c:v>16.376615360890135</c:v>
                </c:pt>
                <c:pt idx="1">
                  <c:v>16.368779823762821</c:v>
                </c:pt>
                <c:pt idx="2">
                  <c:v>16.362008421729566</c:v>
                </c:pt>
                <c:pt idx="3">
                  <c:v>16.392874933377005</c:v>
                </c:pt>
                <c:pt idx="4">
                  <c:v>16.3943331447581</c:v>
                </c:pt>
                <c:pt idx="5">
                  <c:v>16.431672403931902</c:v>
                </c:pt>
                <c:pt idx="6">
                  <c:v>16.47665055024007</c:v>
                </c:pt>
                <c:pt idx="7">
                  <c:v>16.558376042426712</c:v>
                </c:pt>
                <c:pt idx="8">
                  <c:v>16.578761565545115</c:v>
                </c:pt>
                <c:pt idx="9">
                  <c:v>16.597993138508617</c:v>
                </c:pt>
                <c:pt idx="10">
                  <c:v>16.678073775209658</c:v>
                </c:pt>
                <c:pt idx="11">
                  <c:v>16.708078092956217</c:v>
                </c:pt>
                <c:pt idx="12">
                  <c:v>16.760328598368055</c:v>
                </c:pt>
                <c:pt idx="13">
                  <c:v>16.759971594443677</c:v>
                </c:pt>
                <c:pt idx="14">
                  <c:v>16.801846892990433</c:v>
                </c:pt>
                <c:pt idx="15">
                  <c:v>16.83555384410775</c:v>
                </c:pt>
                <c:pt idx="16">
                  <c:v>16.80088011907306</c:v>
                </c:pt>
                <c:pt idx="17">
                  <c:v>16.760258813938485</c:v>
                </c:pt>
                <c:pt idx="18">
                  <c:v>16.775830563911249</c:v>
                </c:pt>
                <c:pt idx="19">
                  <c:v>16.684732441914779</c:v>
                </c:pt>
                <c:pt idx="20">
                  <c:v>16.628498411806962</c:v>
                </c:pt>
                <c:pt idx="21">
                  <c:v>16.631894540584771</c:v>
                </c:pt>
                <c:pt idx="22">
                  <c:v>16.664189043554266</c:v>
                </c:pt>
                <c:pt idx="23">
                  <c:v>16.638781036318452</c:v>
                </c:pt>
                <c:pt idx="24">
                  <c:v>16.642709475378442</c:v>
                </c:pt>
                <c:pt idx="25">
                  <c:v>16.682490214043138</c:v>
                </c:pt>
                <c:pt idx="26">
                  <c:v>16.704348963752462</c:v>
                </c:pt>
                <c:pt idx="27">
                  <c:v>16.715318825468476</c:v>
                </c:pt>
                <c:pt idx="28">
                  <c:v>16.736146553943527</c:v>
                </c:pt>
              </c:numCache>
            </c:numRef>
          </c:yVal>
          <c:smooth val="0"/>
          <c:extLst>
            <c:ext xmlns:c16="http://schemas.microsoft.com/office/drawing/2014/chart" uri="{C3380CC4-5D6E-409C-BE32-E72D297353CC}">
              <c16:uniqueId val="{00000001-E888-4AA1-81C5-B166AA288507}"/>
            </c:ext>
          </c:extLst>
        </c:ser>
        <c:dLbls>
          <c:showLegendKey val="0"/>
          <c:showVal val="0"/>
          <c:showCatName val="0"/>
          <c:showSerName val="0"/>
          <c:showPercent val="0"/>
          <c:showBubbleSize val="0"/>
        </c:dLbls>
        <c:axId val="519856912"/>
        <c:axId val="519861176"/>
      </c:scatterChart>
      <c:valAx>
        <c:axId val="519856912"/>
        <c:scaling>
          <c:orientation val="minMax"/>
          <c:min val="1990"/>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rgbClr val="050607"/>
                </a:solidFill>
                <a:latin typeface="+mn-lt"/>
                <a:ea typeface="+mn-ea"/>
                <a:cs typeface="+mn-cs"/>
              </a:defRPr>
            </a:pPr>
            <a:endParaRPr lang="en-US"/>
          </a:p>
        </c:txPr>
        <c:crossAx val="519861176"/>
        <c:crosses val="autoZero"/>
        <c:crossBetween val="midCat"/>
      </c:valAx>
      <c:valAx>
        <c:axId val="5198611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rgbClr val="050607"/>
                </a:solidFill>
                <a:latin typeface="+mn-lt"/>
                <a:ea typeface="+mn-ea"/>
                <a:cs typeface="+mn-cs"/>
              </a:defRPr>
            </a:pPr>
            <a:endParaRPr lang="en-US"/>
          </a:p>
        </c:txPr>
        <c:crossAx val="519856912"/>
        <c:crosses val="autoZero"/>
        <c:crossBetween val="midCat"/>
      </c:valAx>
      <c:spPr>
        <a:noFill/>
        <a:ln>
          <a:noFill/>
        </a:ln>
        <a:effectLst/>
      </c:spPr>
    </c:plotArea>
    <c:legend>
      <c:legendPos val="b"/>
      <c:layout>
        <c:manualLayout>
          <c:xMode val="edge"/>
          <c:yMode val="edge"/>
          <c:x val="0.27375210282995749"/>
          <c:y val="0.89521152513065749"/>
          <c:w val="0.45249579434008502"/>
          <c:h val="9.860609164336509E-2"/>
        </c:manualLayout>
      </c:layout>
      <c:overlay val="0"/>
      <c:spPr>
        <a:noFill/>
        <a:ln>
          <a:noFill/>
        </a:ln>
        <a:effectLst/>
      </c:spPr>
      <c:txPr>
        <a:bodyPr rot="0" spcFirstLastPara="1" vertOverflow="ellipsis" vert="horz" wrap="square" anchor="ctr" anchorCtr="1"/>
        <a:lstStyle/>
        <a:p>
          <a:pPr>
            <a:defRPr sz="900" b="0" i="0" u="none" strike="noStrike" kern="1200" baseline="0">
              <a:solidFill>
                <a:srgbClr val="050607"/>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28575">
      <a:solidFill>
        <a:srgbClr val="050607"/>
      </a:solid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rgbClr val="050607"/>
                </a:solidFill>
                <a:latin typeface="+mn-lt"/>
                <a:ea typeface="+mn-ea"/>
                <a:cs typeface="+mn-cs"/>
              </a:defRPr>
            </a:pPr>
            <a:r>
              <a:rPr lang="en-IN" b="1">
                <a:solidFill>
                  <a:srgbClr val="050607"/>
                </a:solidFill>
              </a:rPr>
              <a:t>ARIMA</a:t>
            </a:r>
            <a:r>
              <a:rPr lang="en-IN" b="1" baseline="0">
                <a:solidFill>
                  <a:srgbClr val="050607"/>
                </a:solidFill>
              </a:rPr>
              <a:t> vs ARIMAX vs VAR</a:t>
            </a:r>
            <a:endParaRPr lang="en-IN" b="1">
              <a:solidFill>
                <a:srgbClr val="050607"/>
              </a:solidFill>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rgbClr val="050607"/>
              </a:solidFill>
              <a:latin typeface="+mn-lt"/>
              <a:ea typeface="+mn-ea"/>
              <a:cs typeface="+mn-cs"/>
            </a:defRPr>
          </a:pPr>
          <a:endParaRPr lang="en-US"/>
        </a:p>
      </c:txPr>
    </c:title>
    <c:autoTitleDeleted val="0"/>
    <c:plotArea>
      <c:layout/>
      <c:lineChart>
        <c:grouping val="standard"/>
        <c:varyColors val="0"/>
        <c:ser>
          <c:idx val="0"/>
          <c:order val="0"/>
          <c:tx>
            <c:strRef>
              <c:f>Analysis!$L$2</c:f>
              <c:strCache>
                <c:ptCount val="1"/>
                <c:pt idx="0">
                  <c:v>CPI_ARIMAX</c:v>
                </c:pt>
              </c:strCache>
            </c:strRef>
          </c:tx>
          <c:spPr>
            <a:ln w="28575" cap="rnd">
              <a:solidFill>
                <a:schemeClr val="accent1"/>
              </a:solidFill>
              <a:round/>
            </a:ln>
            <a:effectLst/>
          </c:spPr>
          <c:marker>
            <c:symbol val="none"/>
          </c:marker>
          <c:val>
            <c:numRef>
              <c:f>Analysis!$L$3:$L$41</c:f>
              <c:numCache>
                <c:formatCode>General</c:formatCode>
                <c:ptCount val="39"/>
                <c:pt idx="0">
                  <c:v>23.111515504433456</c:v>
                </c:pt>
                <c:pt idx="1">
                  <c:v>25.945106042109515</c:v>
                </c:pt>
                <c:pt idx="2">
                  <c:v>28.860965286585103</c:v>
                </c:pt>
                <c:pt idx="3">
                  <c:v>32.162622937922073</c:v>
                </c:pt>
                <c:pt idx="4">
                  <c:v>33.885120678657927</c:v>
                </c:pt>
                <c:pt idx="5">
                  <c:v>36.729490931914022</c:v>
                </c:pt>
                <c:pt idx="6">
                  <c:v>40.315902738064395</c:v>
                </c:pt>
                <c:pt idx="7">
                  <c:v>44.134200348473868</c:v>
                </c:pt>
                <c:pt idx="8">
                  <c:v>48.465296221671608</c:v>
                </c:pt>
                <c:pt idx="9">
                  <c:v>53.213280571678403</c:v>
                </c:pt>
                <c:pt idx="10">
                  <c:v>54.79505759421334</c:v>
                </c:pt>
                <c:pt idx="11">
                  <c:v>55.201548200486513</c:v>
                </c:pt>
                <c:pt idx="12">
                  <c:v>58.848597403099703</c:v>
                </c:pt>
                <c:pt idx="13">
                  <c:v>61.624591281994498</c:v>
                </c:pt>
                <c:pt idx="14">
                  <c:v>65.154475726090297</c:v>
                </c:pt>
                <c:pt idx="15">
                  <c:v>66.873715663501599</c:v>
                </c:pt>
                <c:pt idx="16">
                  <c:v>71.709339704926563</c:v>
                </c:pt>
                <c:pt idx="17">
                  <c:v>73.287935161189111</c:v>
                </c:pt>
                <c:pt idx="18">
                  <c:v>81.315691068188428</c:v>
                </c:pt>
                <c:pt idx="19">
                  <c:v>89.519546671539288</c:v>
                </c:pt>
                <c:pt idx="20">
                  <c:v>98.29891603682475</c:v>
                </c:pt>
                <c:pt idx="21">
                  <c:v>109.61683864666439</c:v>
                </c:pt>
                <c:pt idx="22">
                  <c:v>118.58084923989091</c:v>
                </c:pt>
                <c:pt idx="23">
                  <c:v>128.86572876480429</c:v>
                </c:pt>
                <c:pt idx="24">
                  <c:v>143.11192264957134</c:v>
                </c:pt>
                <c:pt idx="25">
                  <c:v>150.43769323058035</c:v>
                </c:pt>
                <c:pt idx="26">
                  <c:v>154.47943798420468</c:v>
                </c:pt>
                <c:pt idx="27">
                  <c:v>161.05436841532537</c:v>
                </c:pt>
                <c:pt idx="28">
                  <c:v>164.001405842857</c:v>
                </c:pt>
                <c:pt idx="29">
                  <c:v>186.23009889869414</c:v>
                </c:pt>
                <c:pt idx="30">
                  <c:v>196.60743010401055</c:v>
                </c:pt>
                <c:pt idx="31">
                  <c:v>207.62280584440941</c:v>
                </c:pt>
                <c:pt idx="32">
                  <c:v>219.21653815166178</c:v>
                </c:pt>
                <c:pt idx="33">
                  <c:v>231.48151001710397</c:v>
                </c:pt>
                <c:pt idx="34">
                  <c:v>244.41778629567605</c:v>
                </c:pt>
                <c:pt idx="35">
                  <c:v>258.08629351834537</c:v>
                </c:pt>
                <c:pt idx="36">
                  <c:v>272.51345798916566</c:v>
                </c:pt>
                <c:pt idx="37">
                  <c:v>287.75084955378088</c:v>
                </c:pt>
              </c:numCache>
            </c:numRef>
          </c:val>
          <c:smooth val="0"/>
          <c:extLst>
            <c:ext xmlns:c16="http://schemas.microsoft.com/office/drawing/2014/chart" uri="{C3380CC4-5D6E-409C-BE32-E72D297353CC}">
              <c16:uniqueId val="{00000000-90B1-46B6-920F-C8C88CA2A0F6}"/>
            </c:ext>
          </c:extLst>
        </c:ser>
        <c:ser>
          <c:idx val="1"/>
          <c:order val="1"/>
          <c:tx>
            <c:strRef>
              <c:f>Analysis!$O$2</c:f>
              <c:strCache>
                <c:ptCount val="1"/>
                <c:pt idx="0">
                  <c:v>CPI_ARIMA</c:v>
                </c:pt>
              </c:strCache>
            </c:strRef>
          </c:tx>
          <c:spPr>
            <a:ln w="28575" cap="rnd">
              <a:solidFill>
                <a:schemeClr val="accent2"/>
              </a:solidFill>
              <a:round/>
            </a:ln>
            <a:effectLst/>
          </c:spPr>
          <c:marker>
            <c:symbol val="none"/>
          </c:marker>
          <c:val>
            <c:numRef>
              <c:f>Analysis!$O$3:$O$41</c:f>
              <c:numCache>
                <c:formatCode>General</c:formatCode>
                <c:ptCount val="39"/>
                <c:pt idx="0">
                  <c:v>22.87887509786864</c:v>
                </c:pt>
                <c:pt idx="1">
                  <c:v>24.97624067556325</c:v>
                </c:pt>
                <c:pt idx="2">
                  <c:v>29.101595475172516</c:v>
                </c:pt>
                <c:pt idx="3">
                  <c:v>32.167705033821271</c:v>
                </c:pt>
                <c:pt idx="4">
                  <c:v>33.173521084224298</c:v>
                </c:pt>
                <c:pt idx="5">
                  <c:v>37.390250925542439</c:v>
                </c:pt>
                <c:pt idx="6">
                  <c:v>41.20806542750654</c:v>
                </c:pt>
                <c:pt idx="7">
                  <c:v>44.596527622619291</c:v>
                </c:pt>
                <c:pt idx="8">
                  <c:v>47.304858172423742</c:v>
                </c:pt>
                <c:pt idx="9">
                  <c:v>55.393928838757368</c:v>
                </c:pt>
                <c:pt idx="10">
                  <c:v>55.265066496937287</c:v>
                </c:pt>
                <c:pt idx="11">
                  <c:v>57.259352984553097</c:v>
                </c:pt>
                <c:pt idx="12">
                  <c:v>59.34310861547074</c:v>
                </c:pt>
                <c:pt idx="13">
                  <c:v>62.081435562280298</c:v>
                </c:pt>
                <c:pt idx="14">
                  <c:v>64.25875634406232</c:v>
                </c:pt>
                <c:pt idx="15">
                  <c:v>66.664394846714515</c:v>
                </c:pt>
                <c:pt idx="16">
                  <c:v>69.690778061803087</c:v>
                </c:pt>
                <c:pt idx="17">
                  <c:v>74.397474770030655</c:v>
                </c:pt>
                <c:pt idx="18">
                  <c:v>79.401558776005359</c:v>
                </c:pt>
                <c:pt idx="19">
                  <c:v>87.002773721265953</c:v>
                </c:pt>
                <c:pt idx="20">
                  <c:v>97.84073464624484</c:v>
                </c:pt>
                <c:pt idx="21">
                  <c:v>110.23737551830898</c:v>
                </c:pt>
                <c:pt idx="22">
                  <c:v>117.94424349003479</c:v>
                </c:pt>
                <c:pt idx="23">
                  <c:v>129.25562076674461</c:v>
                </c:pt>
                <c:pt idx="24">
                  <c:v>144.62714256093125</c:v>
                </c:pt>
                <c:pt idx="25">
                  <c:v>149.93007219029113</c:v>
                </c:pt>
                <c:pt idx="26">
                  <c:v>158.29636438354274</c:v>
                </c:pt>
                <c:pt idx="27">
                  <c:v>165.2246395857627</c:v>
                </c:pt>
                <c:pt idx="28">
                  <c:v>166.91671909890243</c:v>
                </c:pt>
                <c:pt idx="29">
                  <c:v>177.48835479952271</c:v>
                </c:pt>
                <c:pt idx="30">
                  <c:v>189.09754631777889</c:v>
                </c:pt>
                <c:pt idx="31">
                  <c:v>202.20802616752769</c:v>
                </c:pt>
                <c:pt idx="32">
                  <c:v>216.71302221013866</c:v>
                </c:pt>
                <c:pt idx="33">
                  <c:v>232.57622017197696</c:v>
                </c:pt>
                <c:pt idx="34">
                  <c:v>249.80934327139792</c:v>
                </c:pt>
                <c:pt idx="35">
                  <c:v>268.45599271151781</c:v>
                </c:pt>
                <c:pt idx="36">
                  <c:v>288.58422949724627</c:v>
                </c:pt>
                <c:pt idx="37">
                  <c:v>310.28058468514865</c:v>
                </c:pt>
              </c:numCache>
            </c:numRef>
          </c:val>
          <c:smooth val="0"/>
          <c:extLst>
            <c:ext xmlns:c16="http://schemas.microsoft.com/office/drawing/2014/chart" uri="{C3380CC4-5D6E-409C-BE32-E72D297353CC}">
              <c16:uniqueId val="{00000001-90B1-46B6-920F-C8C88CA2A0F6}"/>
            </c:ext>
          </c:extLst>
        </c:ser>
        <c:ser>
          <c:idx val="2"/>
          <c:order val="2"/>
          <c:tx>
            <c:strRef>
              <c:f>Analysis!$J$2</c:f>
              <c:strCache>
                <c:ptCount val="1"/>
                <c:pt idx="0">
                  <c:v>CPI</c:v>
                </c:pt>
              </c:strCache>
            </c:strRef>
          </c:tx>
          <c:spPr>
            <a:ln w="28575" cap="rnd">
              <a:solidFill>
                <a:srgbClr val="92D050"/>
              </a:solidFill>
              <a:round/>
            </a:ln>
            <a:effectLst/>
          </c:spPr>
          <c:marker>
            <c:symbol val="none"/>
          </c:marker>
          <c:val>
            <c:numRef>
              <c:f>Analysis!$J$3:$J$31</c:f>
              <c:numCache>
                <c:formatCode>General</c:formatCode>
                <c:ptCount val="29"/>
                <c:pt idx="0">
                  <c:v>22.949007579346304</c:v>
                </c:pt>
                <c:pt idx="1">
                  <c:v>26.132091425864498</c:v>
                </c:pt>
                <c:pt idx="2">
                  <c:v>29.212494552344896</c:v>
                </c:pt>
                <c:pt idx="3">
                  <c:v>31.060737091425892</c:v>
                </c:pt>
                <c:pt idx="4">
                  <c:v>34.243821411653201</c:v>
                </c:pt>
                <c:pt idx="5">
                  <c:v>37.745213169114201</c:v>
                </c:pt>
                <c:pt idx="6">
                  <c:v>41.133658455708193</c:v>
                </c:pt>
                <c:pt idx="7">
                  <c:v>44.080577451444796</c:v>
                </c:pt>
                <c:pt idx="8">
                  <c:v>49.912807674088093</c:v>
                </c:pt>
                <c:pt idx="9">
                  <c:v>52.243646139270489</c:v>
                </c:pt>
                <c:pt idx="10">
                  <c:v>54.338321648507794</c:v>
                </c:pt>
                <c:pt idx="11">
                  <c:v>56.391926101373706</c:v>
                </c:pt>
                <c:pt idx="12">
                  <c:v>58.815172903837023</c:v>
                </c:pt>
                <c:pt idx="13">
                  <c:v>61.053595452392187</c:v>
                </c:pt>
                <c:pt idx="14">
                  <c:v>63.353638086215113</c:v>
                </c:pt>
                <c:pt idx="15">
                  <c:v>66.043851255329201</c:v>
                </c:pt>
                <c:pt idx="16">
                  <c:v>69.872098531501635</c:v>
                </c:pt>
                <c:pt idx="17">
                  <c:v>74.324964471814283</c:v>
                </c:pt>
                <c:pt idx="18">
                  <c:v>80.530554239696798</c:v>
                </c:pt>
                <c:pt idx="19">
                  <c:v>89.294173377546201</c:v>
                </c:pt>
                <c:pt idx="20">
                  <c:v>100.00000000000004</c:v>
                </c:pt>
                <c:pt idx="21">
                  <c:v>108.85836096636704</c:v>
                </c:pt>
                <c:pt idx="22">
                  <c:v>118.99573661771704</c:v>
                </c:pt>
                <c:pt idx="23">
                  <c:v>131.97536712458503</c:v>
                </c:pt>
                <c:pt idx="24">
                  <c:v>140.36001894836593</c:v>
                </c:pt>
                <c:pt idx="25">
                  <c:v>148.60255802937004</c:v>
                </c:pt>
                <c:pt idx="26">
                  <c:v>155.94504973945999</c:v>
                </c:pt>
                <c:pt idx="27">
                  <c:v>159.82946470866901</c:v>
                </c:pt>
                <c:pt idx="28">
                  <c:v>167.59829464708696</c:v>
                </c:pt>
              </c:numCache>
            </c:numRef>
          </c:val>
          <c:smooth val="0"/>
          <c:extLst>
            <c:ext xmlns:c16="http://schemas.microsoft.com/office/drawing/2014/chart" uri="{C3380CC4-5D6E-409C-BE32-E72D297353CC}">
              <c16:uniqueId val="{00000002-90B1-46B6-920F-C8C88CA2A0F6}"/>
            </c:ext>
          </c:extLst>
        </c:ser>
        <c:ser>
          <c:idx val="3"/>
          <c:order val="3"/>
          <c:tx>
            <c:strRef>
              <c:f>Analysis!$Q$1</c:f>
              <c:strCache>
                <c:ptCount val="1"/>
                <c:pt idx="0">
                  <c:v>VAR</c:v>
                </c:pt>
              </c:strCache>
            </c:strRef>
          </c:tx>
          <c:spPr>
            <a:ln w="28575" cap="rnd">
              <a:solidFill>
                <a:schemeClr val="accent4"/>
              </a:solidFill>
              <a:round/>
            </a:ln>
            <a:effectLst/>
          </c:spPr>
          <c:marker>
            <c:symbol val="none"/>
          </c:marker>
          <c:val>
            <c:numRef>
              <c:f>Analysis!$Q$3:$Q$36</c:f>
              <c:numCache>
                <c:formatCode>General</c:formatCode>
                <c:ptCount val="34"/>
                <c:pt idx="5">
                  <c:v>37.507430097908546</c:v>
                </c:pt>
                <c:pt idx="6">
                  <c:v>41.266493722148297</c:v>
                </c:pt>
                <c:pt idx="7">
                  <c:v>44.465093919446183</c:v>
                </c:pt>
                <c:pt idx="8">
                  <c:v>49.309076225155692</c:v>
                </c:pt>
                <c:pt idx="9">
                  <c:v>52.499924958064724</c:v>
                </c:pt>
                <c:pt idx="10">
                  <c:v>54.209064790589693</c:v>
                </c:pt>
                <c:pt idx="11">
                  <c:v>56.691286372514611</c:v>
                </c:pt>
                <c:pt idx="12">
                  <c:v>59.246770235020314</c:v>
                </c:pt>
                <c:pt idx="13">
                  <c:v>61.439959140413222</c:v>
                </c:pt>
                <c:pt idx="14">
                  <c:v>62.276606142090444</c:v>
                </c:pt>
                <c:pt idx="15">
                  <c:v>65.938121039612597</c:v>
                </c:pt>
                <c:pt idx="16">
                  <c:v>69.941504612674976</c:v>
                </c:pt>
                <c:pt idx="17">
                  <c:v>74.241933023302522</c:v>
                </c:pt>
                <c:pt idx="18">
                  <c:v>79.76937985234342</c:v>
                </c:pt>
                <c:pt idx="19">
                  <c:v>89.06930412036867</c:v>
                </c:pt>
                <c:pt idx="20">
                  <c:v>100.98779250398086</c:v>
                </c:pt>
                <c:pt idx="21">
                  <c:v>109.39372144642606</c:v>
                </c:pt>
                <c:pt idx="22">
                  <c:v>119.11999202767488</c:v>
                </c:pt>
                <c:pt idx="23">
                  <c:v>130.80856076849255</c:v>
                </c:pt>
                <c:pt idx="24">
                  <c:v>139.03249673834469</c:v>
                </c:pt>
                <c:pt idx="25">
                  <c:v>149.01268712620103</c:v>
                </c:pt>
                <c:pt idx="26">
                  <c:v>156.34269705604453</c:v>
                </c:pt>
                <c:pt idx="27">
                  <c:v>160.75104276065881</c:v>
                </c:pt>
                <c:pt idx="28">
                  <c:v>168.87651495251339</c:v>
                </c:pt>
                <c:pt idx="29">
                  <c:v>180.44210580470354</c:v>
                </c:pt>
                <c:pt idx="30">
                  <c:v>194.23618224805998</c:v>
                </c:pt>
                <c:pt idx="31">
                  <c:v>216.69376006537692</c:v>
                </c:pt>
                <c:pt idx="32">
                  <c:v>244.36771825153463</c:v>
                </c:pt>
                <c:pt idx="33">
                  <c:v>282.14876092529505</c:v>
                </c:pt>
              </c:numCache>
            </c:numRef>
          </c:val>
          <c:smooth val="0"/>
          <c:extLst>
            <c:ext xmlns:c16="http://schemas.microsoft.com/office/drawing/2014/chart" uri="{C3380CC4-5D6E-409C-BE32-E72D297353CC}">
              <c16:uniqueId val="{00000003-90B1-46B6-920F-C8C88CA2A0F6}"/>
            </c:ext>
          </c:extLst>
        </c:ser>
        <c:dLbls>
          <c:showLegendKey val="0"/>
          <c:showVal val="0"/>
          <c:showCatName val="0"/>
          <c:showSerName val="0"/>
          <c:showPercent val="0"/>
          <c:showBubbleSize val="0"/>
        </c:dLbls>
        <c:smooth val="0"/>
        <c:axId val="574071528"/>
        <c:axId val="574078416"/>
      </c:lineChart>
      <c:catAx>
        <c:axId val="574071528"/>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4078416"/>
        <c:crosses val="autoZero"/>
        <c:auto val="1"/>
        <c:lblAlgn val="ctr"/>
        <c:lblOffset val="100"/>
        <c:noMultiLvlLbl val="0"/>
      </c:catAx>
      <c:valAx>
        <c:axId val="574078416"/>
        <c:scaling>
          <c:orientation val="minMax"/>
          <c:min val="1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050607"/>
                </a:solidFill>
                <a:latin typeface="+mn-lt"/>
                <a:ea typeface="+mn-ea"/>
                <a:cs typeface="+mn-cs"/>
              </a:defRPr>
            </a:pPr>
            <a:endParaRPr lang="en-US"/>
          </a:p>
        </c:txPr>
        <c:crossAx val="574071528"/>
        <c:crosses val="autoZero"/>
        <c:crossBetween val="between"/>
        <c:majorUnit val="6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050607"/>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rgbClr val="050607"/>
                </a:solidFill>
                <a:latin typeface="+mn-lt"/>
                <a:ea typeface="+mn-ea"/>
                <a:cs typeface="+mn-cs"/>
              </a:defRPr>
            </a:pPr>
            <a:r>
              <a:rPr lang="en-IN" b="1">
                <a:solidFill>
                  <a:srgbClr val="050607"/>
                </a:solidFill>
              </a:rPr>
              <a:t>Inflation</a:t>
            </a:r>
          </a:p>
        </c:rich>
      </c:tx>
      <c:overlay val="0"/>
      <c:spPr>
        <a:noFill/>
        <a:ln>
          <a:noFill/>
        </a:ln>
        <a:effectLst/>
      </c:spPr>
      <c:txPr>
        <a:bodyPr rot="0" spcFirstLastPara="1" vertOverflow="ellipsis" vert="horz" wrap="square" anchor="ctr" anchorCtr="1"/>
        <a:lstStyle/>
        <a:p>
          <a:pPr>
            <a:defRPr sz="1400" b="1" i="0" u="none" strike="noStrike" kern="1200" spc="0" baseline="0">
              <a:solidFill>
                <a:srgbClr val="050607"/>
              </a:solidFill>
              <a:latin typeface="+mn-lt"/>
              <a:ea typeface="+mn-ea"/>
              <a:cs typeface="+mn-cs"/>
            </a:defRPr>
          </a:pPr>
          <a:endParaRPr lang="en-US"/>
        </a:p>
      </c:txPr>
    </c:title>
    <c:autoTitleDeleted val="0"/>
    <c:plotArea>
      <c:layout/>
      <c:scatterChart>
        <c:scatterStyle val="smoothMarker"/>
        <c:varyColors val="0"/>
        <c:ser>
          <c:idx val="0"/>
          <c:order val="0"/>
          <c:spPr>
            <a:ln w="19050" cap="rnd">
              <a:solidFill>
                <a:schemeClr val="accent1"/>
              </a:solidFill>
              <a:round/>
            </a:ln>
            <a:effectLst/>
          </c:spPr>
          <c:marker>
            <c:symbol val="none"/>
          </c:marker>
          <c:xVal>
            <c:numRef>
              <c:f>Analysis!$A$4:$A$36</c:f>
              <c:numCache>
                <c:formatCode>0</c:formatCode>
                <c:ptCount val="33"/>
                <c:pt idx="0">
                  <c:v>1991</c:v>
                </c:pt>
                <c:pt idx="1">
                  <c:v>1992</c:v>
                </c:pt>
                <c:pt idx="2">
                  <c:v>1993</c:v>
                </c:pt>
                <c:pt idx="3">
                  <c:v>1994</c:v>
                </c:pt>
                <c:pt idx="4">
                  <c:v>1995</c:v>
                </c:pt>
                <c:pt idx="5">
                  <c:v>1996</c:v>
                </c:pt>
                <c:pt idx="6">
                  <c:v>1997</c:v>
                </c:pt>
                <c:pt idx="7">
                  <c:v>1998</c:v>
                </c:pt>
                <c:pt idx="8">
                  <c:v>1999</c:v>
                </c:pt>
                <c:pt idx="9">
                  <c:v>2000</c:v>
                </c:pt>
                <c:pt idx="10">
                  <c:v>2001</c:v>
                </c:pt>
                <c:pt idx="11">
                  <c:v>2002</c:v>
                </c:pt>
                <c:pt idx="12">
                  <c:v>2003</c:v>
                </c:pt>
                <c:pt idx="13">
                  <c:v>2004</c:v>
                </c:pt>
                <c:pt idx="14">
                  <c:v>2005</c:v>
                </c:pt>
                <c:pt idx="15">
                  <c:v>2006</c:v>
                </c:pt>
                <c:pt idx="16">
                  <c:v>2007</c:v>
                </c:pt>
                <c:pt idx="17">
                  <c:v>2008</c:v>
                </c:pt>
                <c:pt idx="18">
                  <c:v>2009</c:v>
                </c:pt>
                <c:pt idx="19">
                  <c:v>2010</c:v>
                </c:pt>
                <c:pt idx="20">
                  <c:v>2011</c:v>
                </c:pt>
                <c:pt idx="21">
                  <c:v>2012</c:v>
                </c:pt>
                <c:pt idx="22">
                  <c:v>2013</c:v>
                </c:pt>
                <c:pt idx="23">
                  <c:v>2014</c:v>
                </c:pt>
                <c:pt idx="24">
                  <c:v>2015</c:v>
                </c:pt>
                <c:pt idx="25">
                  <c:v>2016</c:v>
                </c:pt>
                <c:pt idx="26">
                  <c:v>2017</c:v>
                </c:pt>
                <c:pt idx="27">
                  <c:v>2018</c:v>
                </c:pt>
                <c:pt idx="28" formatCode="General">
                  <c:v>2019</c:v>
                </c:pt>
                <c:pt idx="29" formatCode="General">
                  <c:v>2020</c:v>
                </c:pt>
                <c:pt idx="30" formatCode="General">
                  <c:v>2021</c:v>
                </c:pt>
                <c:pt idx="31" formatCode="General">
                  <c:v>2022</c:v>
                </c:pt>
                <c:pt idx="32" formatCode="General">
                  <c:v>2023</c:v>
                </c:pt>
              </c:numCache>
            </c:numRef>
          </c:xVal>
          <c:yVal>
            <c:numRef>
              <c:f>Analysis!$R$4:$R$36</c:f>
              <c:numCache>
                <c:formatCode>0.00%</c:formatCode>
                <c:ptCount val="33"/>
                <c:pt idx="0">
                  <c:v>0.1387024617736809</c:v>
                </c:pt>
                <c:pt idx="1">
                  <c:v>0.11787817041813724</c:v>
                </c:pt>
                <c:pt idx="2">
                  <c:v>6.3268904877986074E-2</c:v>
                </c:pt>
                <c:pt idx="3">
                  <c:v>0.1024793555561171</c:v>
                </c:pt>
                <c:pt idx="4">
                  <c:v>0.10224886163754708</c:v>
                </c:pt>
                <c:pt idx="5">
                  <c:v>8.9771523382643312E-2</c:v>
                </c:pt>
                <c:pt idx="6">
                  <c:v>7.1642521146271954E-2</c:v>
                </c:pt>
                <c:pt idx="7">
                  <c:v>0.13230838976797793</c:v>
                </c:pt>
                <c:pt idx="8">
                  <c:v>4.6698203803759074E-2</c:v>
                </c:pt>
                <c:pt idx="9">
                  <c:v>4.0094359104518557E-2</c:v>
                </c:pt>
                <c:pt idx="10">
                  <c:v>3.7792931223563225E-2</c:v>
                </c:pt>
                <c:pt idx="11">
                  <c:v>4.2971520392957242E-2</c:v>
                </c:pt>
                <c:pt idx="12">
                  <c:v>3.8058589952884969E-2</c:v>
                </c:pt>
                <c:pt idx="13">
                  <c:v>3.7672517347752801E-2</c:v>
                </c:pt>
                <c:pt idx="14">
                  <c:v>4.2463436203191644E-2</c:v>
                </c:pt>
                <c:pt idx="15">
                  <c:v>5.7965233756163262E-2</c:v>
                </c:pt>
                <c:pt idx="16">
                  <c:v>6.3728813559322056E-2</c:v>
                </c:pt>
                <c:pt idx="17">
                  <c:v>8.3492670490758397E-2</c:v>
                </c:pt>
                <c:pt idx="18">
                  <c:v>0.10882352941176528</c:v>
                </c:pt>
                <c:pt idx="19">
                  <c:v>0.11989389920424433</c:v>
                </c:pt>
                <c:pt idx="20">
                  <c:v>8.8583609663669974E-2</c:v>
                </c:pt>
                <c:pt idx="21">
                  <c:v>9.3124456048737023E-2</c:v>
                </c:pt>
                <c:pt idx="22">
                  <c:v>0.10907643312101216</c:v>
                </c:pt>
                <c:pt idx="23">
                  <c:v>6.3531945441498719E-2</c:v>
                </c:pt>
                <c:pt idx="24">
                  <c:v>5.8724265946674487E-2</c:v>
                </c:pt>
                <c:pt idx="25">
                  <c:v>4.941026458399702E-2</c:v>
                </c:pt>
                <c:pt idx="26">
                  <c:v>2.4908869987850052E-2</c:v>
                </c:pt>
                <c:pt idx="27">
                  <c:v>4.8606994665086785E-2</c:v>
                </c:pt>
                <c:pt idx="28">
                  <c:v>0.11116941428813649</c:v>
                </c:pt>
                <c:pt idx="29">
                  <c:v>5.5723168632163443E-2</c:v>
                </c:pt>
                <c:pt idx="30">
                  <c:v>5.6027260691884538E-2</c:v>
                </c:pt>
                <c:pt idx="31">
                  <c:v>5.5840360407905291E-2</c:v>
                </c:pt>
                <c:pt idx="32">
                  <c:v>5.5949117565924016E-2</c:v>
                </c:pt>
              </c:numCache>
            </c:numRef>
          </c:yVal>
          <c:smooth val="1"/>
          <c:extLst>
            <c:ext xmlns:c16="http://schemas.microsoft.com/office/drawing/2014/chart" uri="{C3380CC4-5D6E-409C-BE32-E72D297353CC}">
              <c16:uniqueId val="{00000000-06E5-4904-A869-B41A154F9130}"/>
            </c:ext>
          </c:extLst>
        </c:ser>
        <c:dLbls>
          <c:showLegendKey val="0"/>
          <c:showVal val="0"/>
          <c:showCatName val="0"/>
          <c:showSerName val="0"/>
          <c:showPercent val="0"/>
          <c:showBubbleSize val="0"/>
        </c:dLbls>
        <c:axId val="631391688"/>
        <c:axId val="631387096"/>
      </c:scatterChart>
      <c:valAx>
        <c:axId val="63139168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rgbClr val="050607"/>
                    </a:solidFill>
                    <a:latin typeface="+mn-lt"/>
                    <a:ea typeface="+mn-ea"/>
                    <a:cs typeface="+mn-cs"/>
                  </a:defRPr>
                </a:pPr>
                <a:r>
                  <a:rPr lang="en-IN">
                    <a:solidFill>
                      <a:srgbClr val="050607"/>
                    </a:solidFill>
                  </a:rPr>
                  <a:t>Year</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50607"/>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rgbClr val="050607"/>
                </a:solidFill>
                <a:latin typeface="+mn-lt"/>
                <a:ea typeface="+mn-ea"/>
                <a:cs typeface="+mn-cs"/>
              </a:defRPr>
            </a:pPr>
            <a:endParaRPr lang="en-US"/>
          </a:p>
        </c:txPr>
        <c:crossAx val="631387096"/>
        <c:crosses val="autoZero"/>
        <c:crossBetween val="midCat"/>
      </c:valAx>
      <c:valAx>
        <c:axId val="6313870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rgbClr val="050607"/>
                    </a:solidFill>
                    <a:latin typeface="+mn-lt"/>
                    <a:ea typeface="+mn-ea"/>
                    <a:cs typeface="+mn-cs"/>
                  </a:defRPr>
                </a:pPr>
                <a:r>
                  <a:rPr lang="en-IN" b="0">
                    <a:solidFill>
                      <a:srgbClr val="050607"/>
                    </a:solidFill>
                  </a:rPr>
                  <a:t>Inflation</a:t>
                </a:r>
                <a:r>
                  <a:rPr lang="en-IN" b="0" baseline="0">
                    <a:solidFill>
                      <a:srgbClr val="050607"/>
                    </a:solidFill>
                  </a:rPr>
                  <a:t> (%change in CPI)</a:t>
                </a:r>
                <a:endParaRPr lang="en-IN" b="0">
                  <a:solidFill>
                    <a:srgbClr val="050607"/>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rgbClr val="050607"/>
                  </a:solidFill>
                  <a:latin typeface="+mn-lt"/>
                  <a:ea typeface="+mn-ea"/>
                  <a:cs typeface="+mn-cs"/>
                </a:defRPr>
              </a:pPr>
              <a:endParaRPr lang="en-US"/>
            </a:p>
          </c:txPr>
        </c:title>
        <c:numFmt formatCode="0.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rgbClr val="050607"/>
                </a:solidFill>
                <a:latin typeface="+mn-lt"/>
                <a:ea typeface="+mn-ea"/>
                <a:cs typeface="+mn-cs"/>
              </a:defRPr>
            </a:pPr>
            <a:endParaRPr lang="en-US"/>
          </a:p>
        </c:txPr>
        <c:crossAx val="63139168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28575">
      <a:solidFill>
        <a:srgbClr val="050607"/>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'Original Data (100)'!$A$54</c:f>
              <c:strCache>
                <c:ptCount val="1"/>
                <c:pt idx="0">
                  <c:v>Japan</c:v>
                </c:pt>
              </c:strCache>
            </c:strRef>
          </c:tx>
          <c:spPr>
            <a:ln w="19050" cap="rnd">
              <a:solidFill>
                <a:schemeClr val="accent1"/>
              </a:solidFill>
              <a:round/>
            </a:ln>
            <a:effectLst/>
          </c:spPr>
          <c:marker>
            <c:symbol val="none"/>
          </c:marker>
          <c:xVal>
            <c:numRef>
              <c:f>'Original Data (100)'!$B$1:$AF$1</c:f>
              <c:numCache>
                <c:formatCode>General</c:formatCod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numCache>
            </c:numRef>
          </c:xVal>
          <c:yVal>
            <c:numRef>
              <c:f>'Original Data (100)'!$B$54:$AF$54</c:f>
              <c:numCache>
                <c:formatCode>General</c:formatCode>
                <c:ptCount val="31"/>
                <c:pt idx="0">
                  <c:v>94.526461193127901</c:v>
                </c:pt>
                <c:pt idx="1">
                  <c:v>97.599930933264304</c:v>
                </c:pt>
                <c:pt idx="2">
                  <c:v>99.317965984632593</c:v>
                </c:pt>
                <c:pt idx="3">
                  <c:v>100.55253388586701</c:v>
                </c:pt>
                <c:pt idx="4">
                  <c:v>101.251834585168</c:v>
                </c:pt>
                <c:pt idx="5">
                  <c:v>101.122334455668</c:v>
                </c:pt>
                <c:pt idx="6">
                  <c:v>101.260467927135</c:v>
                </c:pt>
                <c:pt idx="7">
                  <c:v>103.030303030303</c:v>
                </c:pt>
                <c:pt idx="8">
                  <c:v>103.71233704567</c:v>
                </c:pt>
                <c:pt idx="9">
                  <c:v>103.358370025037</c:v>
                </c:pt>
                <c:pt idx="10">
                  <c:v>102.659069325736</c:v>
                </c:pt>
                <c:pt idx="11">
                  <c:v>101.899335232669</c:v>
                </c:pt>
                <c:pt idx="12">
                  <c:v>100.958300958301</c:v>
                </c:pt>
                <c:pt idx="13">
                  <c:v>100.69930069930101</c:v>
                </c:pt>
                <c:pt idx="14">
                  <c:v>100.69066735733399</c:v>
                </c:pt>
                <c:pt idx="15">
                  <c:v>100.405767072434</c:v>
                </c:pt>
                <c:pt idx="16">
                  <c:v>100.65613398946699</c:v>
                </c:pt>
                <c:pt idx="17">
                  <c:v>100.71656738323399</c:v>
                </c:pt>
                <c:pt idx="18">
                  <c:v>102.10653543986901</c:v>
                </c:pt>
                <c:pt idx="19">
                  <c:v>100.72520072520101</c:v>
                </c:pt>
                <c:pt idx="20">
                  <c:v>100</c:v>
                </c:pt>
                <c:pt idx="21">
                  <c:v>99.732366399033097</c:v>
                </c:pt>
                <c:pt idx="22">
                  <c:v>99.680566347232997</c:v>
                </c:pt>
                <c:pt idx="23">
                  <c:v>100.0259000259</c:v>
                </c:pt>
                <c:pt idx="24">
                  <c:v>102.788569455236</c:v>
                </c:pt>
                <c:pt idx="25">
                  <c:v>103.60010360010401</c:v>
                </c:pt>
                <c:pt idx="26">
                  <c:v>103.47923681256999</c:v>
                </c:pt>
                <c:pt idx="27">
                  <c:v>103.962703962704</c:v>
                </c:pt>
                <c:pt idx="28">
                  <c:v>104.98143831477201</c:v>
                </c:pt>
              </c:numCache>
            </c:numRef>
          </c:yVal>
          <c:smooth val="0"/>
          <c:extLst>
            <c:ext xmlns:c16="http://schemas.microsoft.com/office/drawing/2014/chart" uri="{C3380CC4-5D6E-409C-BE32-E72D297353CC}">
              <c16:uniqueId val="{00000000-7F85-4F31-AEC8-0A519151F511}"/>
            </c:ext>
          </c:extLst>
        </c:ser>
        <c:dLbls>
          <c:showLegendKey val="0"/>
          <c:showVal val="0"/>
          <c:showCatName val="0"/>
          <c:showSerName val="0"/>
          <c:showPercent val="0"/>
          <c:showBubbleSize val="0"/>
        </c:dLbls>
        <c:axId val="144419712"/>
        <c:axId val="144417752"/>
      </c:scatterChart>
      <c:valAx>
        <c:axId val="14441971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417752"/>
        <c:crosses val="autoZero"/>
        <c:crossBetween val="midCat"/>
        <c:majorUnit val="3"/>
      </c:valAx>
      <c:valAx>
        <c:axId val="144417752"/>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CPI</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41971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'Original Data (100)'!$A$23</c:f>
              <c:strCache>
                <c:ptCount val="1"/>
                <c:pt idx="0">
                  <c:v>China</c:v>
                </c:pt>
              </c:strCache>
            </c:strRef>
          </c:tx>
          <c:spPr>
            <a:ln w="19050" cap="rnd">
              <a:solidFill>
                <a:schemeClr val="accent1"/>
              </a:solidFill>
              <a:round/>
            </a:ln>
            <a:effectLst/>
          </c:spPr>
          <c:marker>
            <c:symbol val="none"/>
          </c:marker>
          <c:xVal>
            <c:numRef>
              <c:f>'Original Data (100)'!$B$1:$AF$1</c:f>
              <c:numCache>
                <c:formatCode>General</c:formatCod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numCache>
            </c:numRef>
          </c:xVal>
          <c:yVal>
            <c:numRef>
              <c:f>'Original Data (100)'!$B$23:$AF$23</c:f>
              <c:numCache>
                <c:formatCode>General</c:formatCode>
                <c:ptCount val="31"/>
                <c:pt idx="0">
                  <c:v>40.440265171429203</c:v>
                </c:pt>
                <c:pt idx="1">
                  <c:v>41.878598280494899</c:v>
                </c:pt>
                <c:pt idx="2">
                  <c:v>44.539556600795301</c:v>
                </c:pt>
                <c:pt idx="3">
                  <c:v>51.046820844145898</c:v>
                </c:pt>
                <c:pt idx="4">
                  <c:v>63.4292401877766</c:v>
                </c:pt>
                <c:pt idx="5">
                  <c:v>74.079787902791495</c:v>
                </c:pt>
                <c:pt idx="6">
                  <c:v>80.238154267935698</c:v>
                </c:pt>
                <c:pt idx="7">
                  <c:v>82.473965158829699</c:v>
                </c:pt>
                <c:pt idx="8">
                  <c:v>81.836291020207398</c:v>
                </c:pt>
                <c:pt idx="9">
                  <c:v>80.689376836311894</c:v>
                </c:pt>
                <c:pt idx="10">
                  <c:v>80.970019537527307</c:v>
                </c:pt>
                <c:pt idx="11">
                  <c:v>81.552301212114301</c:v>
                </c:pt>
                <c:pt idx="12">
                  <c:v>80.955358347487206</c:v>
                </c:pt>
                <c:pt idx="13">
                  <c:v>81.868212555671207</c:v>
                </c:pt>
                <c:pt idx="14">
                  <c:v>84.999375015179297</c:v>
                </c:pt>
                <c:pt idx="15">
                  <c:v>86.509317656014602</c:v>
                </c:pt>
                <c:pt idx="16">
                  <c:v>87.936230977228007</c:v>
                </c:pt>
                <c:pt idx="17">
                  <c:v>92.171912848883395</c:v>
                </c:pt>
                <c:pt idx="18">
                  <c:v>97.633333989666298</c:v>
                </c:pt>
                <c:pt idx="19">
                  <c:v>96.922396038956094</c:v>
                </c:pt>
                <c:pt idx="20">
                  <c:v>100</c:v>
                </c:pt>
                <c:pt idx="21">
                  <c:v>105.553897059043</c:v>
                </c:pt>
                <c:pt idx="22">
                  <c:v>108.318909010561</c:v>
                </c:pt>
                <c:pt idx="23">
                  <c:v>111.158000721251</c:v>
                </c:pt>
                <c:pt idx="24">
                  <c:v>113.29406112340099</c:v>
                </c:pt>
                <c:pt idx="25">
                  <c:v>114.92212455459099</c:v>
                </c:pt>
                <c:pt idx="26">
                  <c:v>117.220567045682</c:v>
                </c:pt>
                <c:pt idx="27">
                  <c:v>119.088051569694</c:v>
                </c:pt>
                <c:pt idx="28">
                  <c:v>121.558877247618</c:v>
                </c:pt>
              </c:numCache>
            </c:numRef>
          </c:yVal>
          <c:smooth val="0"/>
          <c:extLst>
            <c:ext xmlns:c16="http://schemas.microsoft.com/office/drawing/2014/chart" uri="{C3380CC4-5D6E-409C-BE32-E72D297353CC}">
              <c16:uniqueId val="{00000000-AF90-47DD-8253-C3B9D469D4F2}"/>
            </c:ext>
          </c:extLst>
        </c:ser>
        <c:dLbls>
          <c:showLegendKey val="0"/>
          <c:showVal val="0"/>
          <c:showCatName val="0"/>
          <c:showSerName val="0"/>
          <c:showPercent val="0"/>
          <c:showBubbleSize val="0"/>
        </c:dLbls>
        <c:axId val="144420496"/>
        <c:axId val="144420888"/>
      </c:scatterChart>
      <c:valAx>
        <c:axId val="14442049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420888"/>
        <c:crosses val="autoZero"/>
        <c:crossBetween val="midCat"/>
        <c:majorUnit val="3"/>
      </c:valAx>
      <c:valAx>
        <c:axId val="144420888"/>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CPI</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42049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'Original Data (100)'!$A$48</c:f>
              <c:strCache>
                <c:ptCount val="1"/>
                <c:pt idx="0">
                  <c:v>India</c:v>
                </c:pt>
              </c:strCache>
            </c:strRef>
          </c:tx>
          <c:spPr>
            <a:ln w="19050" cap="rnd">
              <a:solidFill>
                <a:schemeClr val="accent1"/>
              </a:solidFill>
              <a:round/>
            </a:ln>
            <a:effectLst/>
          </c:spPr>
          <c:marker>
            <c:symbol val="none"/>
          </c:marker>
          <c:xVal>
            <c:numRef>
              <c:f>'Original Data (100)'!$B$1:$AF$1</c:f>
              <c:numCache>
                <c:formatCode>General</c:formatCod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numCache>
            </c:numRef>
          </c:xVal>
          <c:yVal>
            <c:numRef>
              <c:f>'Original Data (100)'!$B$48:$AF$48</c:f>
              <c:numCache>
                <c:formatCode>General</c:formatCode>
                <c:ptCount val="31"/>
                <c:pt idx="0">
                  <c:v>22.949007579346301</c:v>
                </c:pt>
                <c:pt idx="1">
                  <c:v>26.132091425864498</c:v>
                </c:pt>
                <c:pt idx="2">
                  <c:v>29.2124945523449</c:v>
                </c:pt>
                <c:pt idx="3">
                  <c:v>31.060737091425899</c:v>
                </c:pt>
                <c:pt idx="4">
                  <c:v>34.243821411653201</c:v>
                </c:pt>
                <c:pt idx="5">
                  <c:v>37.745213169114201</c:v>
                </c:pt>
                <c:pt idx="6">
                  <c:v>41.133658455708201</c:v>
                </c:pt>
                <c:pt idx="7">
                  <c:v>44.080577451444803</c:v>
                </c:pt>
                <c:pt idx="8">
                  <c:v>49.9128076740881</c:v>
                </c:pt>
                <c:pt idx="9">
                  <c:v>52.243646139270503</c:v>
                </c:pt>
                <c:pt idx="10">
                  <c:v>54.338321648507801</c:v>
                </c:pt>
                <c:pt idx="11">
                  <c:v>56.391926101373699</c:v>
                </c:pt>
                <c:pt idx="12">
                  <c:v>58.815172903837002</c:v>
                </c:pt>
                <c:pt idx="13">
                  <c:v>61.053595452392202</c:v>
                </c:pt>
                <c:pt idx="14">
                  <c:v>63.353638086215099</c:v>
                </c:pt>
                <c:pt idx="15">
                  <c:v>66.043851255329201</c:v>
                </c:pt>
                <c:pt idx="16">
                  <c:v>69.872098531501607</c:v>
                </c:pt>
                <c:pt idx="17">
                  <c:v>74.324964471814297</c:v>
                </c:pt>
                <c:pt idx="18">
                  <c:v>80.530554239696798</c:v>
                </c:pt>
                <c:pt idx="19">
                  <c:v>89.294173377546201</c:v>
                </c:pt>
                <c:pt idx="20">
                  <c:v>100</c:v>
                </c:pt>
                <c:pt idx="21">
                  <c:v>108.858360966367</c:v>
                </c:pt>
                <c:pt idx="22">
                  <c:v>118.995736617717</c:v>
                </c:pt>
                <c:pt idx="23">
                  <c:v>131.97536712458501</c:v>
                </c:pt>
                <c:pt idx="24">
                  <c:v>140.36001894836599</c:v>
                </c:pt>
                <c:pt idx="25">
                  <c:v>148.60255802936999</c:v>
                </c:pt>
                <c:pt idx="26">
                  <c:v>155.94504973945999</c:v>
                </c:pt>
                <c:pt idx="27">
                  <c:v>159.82946470866901</c:v>
                </c:pt>
                <c:pt idx="28">
                  <c:v>167.59829464708699</c:v>
                </c:pt>
              </c:numCache>
            </c:numRef>
          </c:yVal>
          <c:smooth val="0"/>
          <c:extLst>
            <c:ext xmlns:c16="http://schemas.microsoft.com/office/drawing/2014/chart" uri="{C3380CC4-5D6E-409C-BE32-E72D297353CC}">
              <c16:uniqueId val="{00000000-AC20-445B-8D60-551A7CFF455A}"/>
            </c:ext>
          </c:extLst>
        </c:ser>
        <c:dLbls>
          <c:showLegendKey val="0"/>
          <c:showVal val="0"/>
          <c:showCatName val="0"/>
          <c:showSerName val="0"/>
          <c:showPercent val="0"/>
          <c:showBubbleSize val="0"/>
        </c:dLbls>
        <c:axId val="144421672"/>
        <c:axId val="144422064"/>
      </c:scatterChart>
      <c:valAx>
        <c:axId val="14442167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422064"/>
        <c:crosses val="autoZero"/>
        <c:crossBetween val="midCat"/>
        <c:majorUnit val="3"/>
      </c:valAx>
      <c:valAx>
        <c:axId val="144422064"/>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CPI</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42167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olidFill>
              <a:ln w="19050">
                <a:noFill/>
              </a:ln>
              <a:effectLst/>
            </c:spPr>
            <c:extLst>
              <c:ext xmlns:c16="http://schemas.microsoft.com/office/drawing/2014/chart" uri="{C3380CC4-5D6E-409C-BE32-E72D297353CC}">
                <c16:uniqueId val="{00000001-90E2-4A48-9264-2134950D5755}"/>
              </c:ext>
            </c:extLst>
          </c:dPt>
          <c:dPt>
            <c:idx val="1"/>
            <c:bubble3D val="0"/>
            <c:spPr>
              <a:solidFill>
                <a:schemeClr val="accent4"/>
              </a:solidFill>
              <a:ln w="19050">
                <a:noFill/>
              </a:ln>
              <a:effectLst/>
            </c:spPr>
            <c:extLst>
              <c:ext xmlns:c16="http://schemas.microsoft.com/office/drawing/2014/chart" uri="{C3380CC4-5D6E-409C-BE32-E72D297353CC}">
                <c16:uniqueId val="{00000003-90E2-4A48-9264-2134950D5755}"/>
              </c:ext>
            </c:extLst>
          </c:dPt>
          <c:dPt>
            <c:idx val="2"/>
            <c:bubble3D val="0"/>
            <c:spPr>
              <a:solidFill>
                <a:schemeClr val="accent3"/>
              </a:solidFill>
              <a:ln w="19050">
                <a:noFill/>
              </a:ln>
              <a:effectLst/>
            </c:spPr>
            <c:extLst>
              <c:ext xmlns:c16="http://schemas.microsoft.com/office/drawing/2014/chart" uri="{C3380CC4-5D6E-409C-BE32-E72D297353CC}">
                <c16:uniqueId val="{00000005-90E2-4A48-9264-2134950D5755}"/>
              </c:ext>
            </c:extLst>
          </c:dPt>
          <c:dPt>
            <c:idx val="3"/>
            <c:bubble3D val="0"/>
            <c:spPr>
              <a:solidFill>
                <a:schemeClr val="accent2"/>
              </a:solidFill>
              <a:ln w="19050">
                <a:noFill/>
              </a:ln>
              <a:effectLst/>
            </c:spPr>
            <c:extLst>
              <c:ext xmlns:c16="http://schemas.microsoft.com/office/drawing/2014/chart" uri="{C3380CC4-5D6E-409C-BE32-E72D297353CC}">
                <c16:uniqueId val="{00000007-90E2-4A48-9264-2134950D5755}"/>
              </c:ext>
            </c:extLst>
          </c:dPt>
          <c:dPt>
            <c:idx val="4"/>
            <c:bubble3D val="0"/>
            <c:spPr>
              <a:solidFill>
                <a:schemeClr val="accent1"/>
              </a:solidFill>
              <a:ln w="19050">
                <a:noFill/>
              </a:ln>
              <a:effectLst/>
            </c:spPr>
            <c:extLst>
              <c:ext xmlns:c16="http://schemas.microsoft.com/office/drawing/2014/chart" uri="{C3380CC4-5D6E-409C-BE32-E72D297353CC}">
                <c16:uniqueId val="{00000009-90E2-4A48-9264-2134950D5755}"/>
              </c:ext>
            </c:extLst>
          </c:dPt>
          <c:cat>
            <c:strRef>
              <c:f>Sheet1!$A$2:$A$6</c:f>
              <c:strCache>
                <c:ptCount val="4"/>
                <c:pt idx="0">
                  <c:v>1st Qtr</c:v>
                </c:pt>
                <c:pt idx="1">
                  <c:v>2nd Qtr</c:v>
                </c:pt>
                <c:pt idx="2">
                  <c:v>3rd Qtr</c:v>
                </c:pt>
                <c:pt idx="3">
                  <c:v>4th Qtr</c:v>
                </c:pt>
              </c:strCache>
            </c:strRef>
          </c:cat>
          <c:val>
            <c:numRef>
              <c:f>Sheet1!$B$2:$B$6</c:f>
              <c:numCache>
                <c:formatCode>General</c:formatCode>
                <c:ptCount val="5"/>
                <c:pt idx="0">
                  <c:v>20</c:v>
                </c:pt>
                <c:pt idx="1">
                  <c:v>20</c:v>
                </c:pt>
                <c:pt idx="2">
                  <c:v>20</c:v>
                </c:pt>
                <c:pt idx="3">
                  <c:v>20</c:v>
                </c:pt>
                <c:pt idx="4">
                  <c:v>20</c:v>
                </c:pt>
              </c:numCache>
            </c:numRef>
          </c:val>
          <c:extLst>
            <c:ext xmlns:c16="http://schemas.microsoft.com/office/drawing/2014/chart" uri="{C3380CC4-5D6E-409C-BE32-E72D297353CC}">
              <c16:uniqueId val="{0000000A-90E2-4A48-9264-2134950D5755}"/>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2">
                  <a:shade val="58000"/>
                </a:schemeClr>
              </a:solidFill>
              <a:ln w="19050">
                <a:noFill/>
              </a:ln>
              <a:effectLst/>
            </c:spPr>
            <c:extLst>
              <c:ext xmlns:c16="http://schemas.microsoft.com/office/drawing/2014/chart" uri="{C3380CC4-5D6E-409C-BE32-E72D297353CC}">
                <c16:uniqueId val="{00000001-1EAF-4549-B50C-95BF653E5D8C}"/>
              </c:ext>
            </c:extLst>
          </c:dPt>
          <c:dPt>
            <c:idx val="1"/>
            <c:bubble3D val="0"/>
            <c:spPr>
              <a:solidFill>
                <a:schemeClr val="accent2">
                  <a:shade val="86000"/>
                </a:schemeClr>
              </a:solidFill>
              <a:ln w="19050">
                <a:noFill/>
              </a:ln>
              <a:effectLst/>
            </c:spPr>
            <c:extLst>
              <c:ext xmlns:c16="http://schemas.microsoft.com/office/drawing/2014/chart" uri="{C3380CC4-5D6E-409C-BE32-E72D297353CC}">
                <c16:uniqueId val="{00000003-1EAF-4549-B50C-95BF653E5D8C}"/>
              </c:ext>
            </c:extLst>
          </c:dPt>
          <c:dPt>
            <c:idx val="2"/>
            <c:bubble3D val="0"/>
            <c:spPr>
              <a:solidFill>
                <a:schemeClr val="accent2">
                  <a:tint val="86000"/>
                </a:schemeClr>
              </a:solidFill>
              <a:ln w="19050">
                <a:noFill/>
              </a:ln>
              <a:effectLst/>
            </c:spPr>
            <c:extLst>
              <c:ext xmlns:c16="http://schemas.microsoft.com/office/drawing/2014/chart" uri="{C3380CC4-5D6E-409C-BE32-E72D297353CC}">
                <c16:uniqueId val="{00000005-1EAF-4549-B50C-95BF653E5D8C}"/>
              </c:ext>
            </c:extLst>
          </c:dPt>
          <c:dPt>
            <c:idx val="3"/>
            <c:bubble3D val="0"/>
            <c:spPr>
              <a:solidFill>
                <a:schemeClr val="accent2">
                  <a:tint val="58000"/>
                </a:schemeClr>
              </a:solidFill>
              <a:ln w="19050">
                <a:noFill/>
              </a:ln>
              <a:effectLst/>
            </c:spPr>
            <c:extLst>
              <c:ext xmlns:c16="http://schemas.microsoft.com/office/drawing/2014/chart" uri="{C3380CC4-5D6E-409C-BE32-E72D297353CC}">
                <c16:uniqueId val="{00000007-1EAF-4549-B50C-95BF653E5D8C}"/>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1EAF-4549-B50C-95BF653E5D8C}"/>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3">
                  <a:shade val="58000"/>
                </a:schemeClr>
              </a:solidFill>
              <a:ln w="19050">
                <a:noFill/>
              </a:ln>
              <a:effectLst/>
            </c:spPr>
            <c:extLst>
              <c:ext xmlns:c16="http://schemas.microsoft.com/office/drawing/2014/chart" uri="{C3380CC4-5D6E-409C-BE32-E72D297353CC}">
                <c16:uniqueId val="{00000001-7C91-42E9-9970-1FE4927FB3EF}"/>
              </c:ext>
            </c:extLst>
          </c:dPt>
          <c:dPt>
            <c:idx val="1"/>
            <c:bubble3D val="0"/>
            <c:spPr>
              <a:solidFill>
                <a:schemeClr val="accent3">
                  <a:shade val="86000"/>
                </a:schemeClr>
              </a:solidFill>
              <a:ln w="19050">
                <a:noFill/>
              </a:ln>
              <a:effectLst/>
            </c:spPr>
            <c:extLst>
              <c:ext xmlns:c16="http://schemas.microsoft.com/office/drawing/2014/chart" uri="{C3380CC4-5D6E-409C-BE32-E72D297353CC}">
                <c16:uniqueId val="{00000003-7C91-42E9-9970-1FE4927FB3EF}"/>
              </c:ext>
            </c:extLst>
          </c:dPt>
          <c:dPt>
            <c:idx val="2"/>
            <c:bubble3D val="0"/>
            <c:spPr>
              <a:solidFill>
                <a:schemeClr val="accent3">
                  <a:tint val="86000"/>
                </a:schemeClr>
              </a:solidFill>
              <a:ln w="19050">
                <a:noFill/>
              </a:ln>
              <a:effectLst/>
            </c:spPr>
            <c:extLst>
              <c:ext xmlns:c16="http://schemas.microsoft.com/office/drawing/2014/chart" uri="{C3380CC4-5D6E-409C-BE32-E72D297353CC}">
                <c16:uniqueId val="{00000005-7C91-42E9-9970-1FE4927FB3EF}"/>
              </c:ext>
            </c:extLst>
          </c:dPt>
          <c:dPt>
            <c:idx val="3"/>
            <c:bubble3D val="0"/>
            <c:spPr>
              <a:solidFill>
                <a:schemeClr val="accent3">
                  <a:tint val="58000"/>
                </a:schemeClr>
              </a:solidFill>
              <a:ln w="19050">
                <a:noFill/>
              </a:ln>
              <a:effectLst/>
            </c:spPr>
            <c:extLst>
              <c:ext xmlns:c16="http://schemas.microsoft.com/office/drawing/2014/chart" uri="{C3380CC4-5D6E-409C-BE32-E72D297353CC}">
                <c16:uniqueId val="{00000007-7C91-42E9-9970-1FE4927FB3EF}"/>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7C91-42E9-9970-1FE4927FB3EF}"/>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1">
                  <a:shade val="58000"/>
                </a:schemeClr>
              </a:solidFill>
              <a:ln w="19050">
                <a:noFill/>
              </a:ln>
              <a:effectLst/>
            </c:spPr>
            <c:extLst>
              <c:ext xmlns:c16="http://schemas.microsoft.com/office/drawing/2014/chart" uri="{C3380CC4-5D6E-409C-BE32-E72D297353CC}">
                <c16:uniqueId val="{00000001-BEAF-48D2-B86D-8C060F3AB889}"/>
              </c:ext>
            </c:extLst>
          </c:dPt>
          <c:dPt>
            <c:idx val="1"/>
            <c:bubble3D val="0"/>
            <c:spPr>
              <a:solidFill>
                <a:schemeClr val="accent1">
                  <a:shade val="86000"/>
                </a:schemeClr>
              </a:solidFill>
              <a:ln w="19050">
                <a:noFill/>
              </a:ln>
              <a:effectLst/>
            </c:spPr>
            <c:extLst>
              <c:ext xmlns:c16="http://schemas.microsoft.com/office/drawing/2014/chart" uri="{C3380CC4-5D6E-409C-BE32-E72D297353CC}">
                <c16:uniqueId val="{00000003-BEAF-48D2-B86D-8C060F3AB889}"/>
              </c:ext>
            </c:extLst>
          </c:dPt>
          <c:dPt>
            <c:idx val="2"/>
            <c:bubble3D val="0"/>
            <c:spPr>
              <a:solidFill>
                <a:schemeClr val="accent1">
                  <a:tint val="86000"/>
                </a:schemeClr>
              </a:solidFill>
              <a:ln w="19050">
                <a:noFill/>
              </a:ln>
              <a:effectLst/>
            </c:spPr>
            <c:extLst>
              <c:ext xmlns:c16="http://schemas.microsoft.com/office/drawing/2014/chart" uri="{C3380CC4-5D6E-409C-BE32-E72D297353CC}">
                <c16:uniqueId val="{00000005-BEAF-48D2-B86D-8C060F3AB889}"/>
              </c:ext>
            </c:extLst>
          </c:dPt>
          <c:dPt>
            <c:idx val="3"/>
            <c:bubble3D val="0"/>
            <c:spPr>
              <a:solidFill>
                <a:schemeClr val="accent1">
                  <a:tint val="58000"/>
                </a:schemeClr>
              </a:solidFill>
              <a:ln w="19050">
                <a:noFill/>
              </a:ln>
              <a:effectLst/>
            </c:spPr>
            <c:extLst>
              <c:ext xmlns:c16="http://schemas.microsoft.com/office/drawing/2014/chart" uri="{C3380CC4-5D6E-409C-BE32-E72D297353CC}">
                <c16:uniqueId val="{00000007-BEAF-48D2-B86D-8C060F3AB889}"/>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BEAF-48D2-B86D-8C060F3AB889}"/>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olidFill>
              <a:ln w="19050">
                <a:noFill/>
              </a:ln>
              <a:effectLst/>
            </c:spPr>
            <c:extLst>
              <c:ext xmlns:c16="http://schemas.microsoft.com/office/drawing/2014/chart" uri="{C3380CC4-5D6E-409C-BE32-E72D297353CC}">
                <c16:uniqueId val="{00000001-90E2-4A48-9264-2134950D5755}"/>
              </c:ext>
            </c:extLst>
          </c:dPt>
          <c:dPt>
            <c:idx val="1"/>
            <c:bubble3D val="0"/>
            <c:spPr>
              <a:solidFill>
                <a:schemeClr val="accent4"/>
              </a:solidFill>
              <a:ln w="19050">
                <a:noFill/>
              </a:ln>
              <a:effectLst/>
            </c:spPr>
            <c:extLst>
              <c:ext xmlns:c16="http://schemas.microsoft.com/office/drawing/2014/chart" uri="{C3380CC4-5D6E-409C-BE32-E72D297353CC}">
                <c16:uniqueId val="{00000003-90E2-4A48-9264-2134950D5755}"/>
              </c:ext>
            </c:extLst>
          </c:dPt>
          <c:dPt>
            <c:idx val="2"/>
            <c:bubble3D val="0"/>
            <c:spPr>
              <a:solidFill>
                <a:schemeClr val="accent3"/>
              </a:solidFill>
              <a:ln w="19050">
                <a:noFill/>
              </a:ln>
              <a:effectLst/>
            </c:spPr>
            <c:extLst>
              <c:ext xmlns:c16="http://schemas.microsoft.com/office/drawing/2014/chart" uri="{C3380CC4-5D6E-409C-BE32-E72D297353CC}">
                <c16:uniqueId val="{00000005-90E2-4A48-9264-2134950D5755}"/>
              </c:ext>
            </c:extLst>
          </c:dPt>
          <c:dPt>
            <c:idx val="3"/>
            <c:bubble3D val="0"/>
            <c:spPr>
              <a:solidFill>
                <a:schemeClr val="accent2"/>
              </a:solidFill>
              <a:ln w="19050">
                <a:noFill/>
              </a:ln>
              <a:effectLst/>
            </c:spPr>
            <c:extLst>
              <c:ext xmlns:c16="http://schemas.microsoft.com/office/drawing/2014/chart" uri="{C3380CC4-5D6E-409C-BE32-E72D297353CC}">
                <c16:uniqueId val="{00000007-90E2-4A48-9264-2134950D5755}"/>
              </c:ext>
            </c:extLst>
          </c:dPt>
          <c:dPt>
            <c:idx val="4"/>
            <c:bubble3D val="0"/>
            <c:spPr>
              <a:solidFill>
                <a:schemeClr val="accent1"/>
              </a:solidFill>
              <a:ln w="19050">
                <a:noFill/>
              </a:ln>
              <a:effectLst/>
            </c:spPr>
            <c:extLst>
              <c:ext xmlns:c16="http://schemas.microsoft.com/office/drawing/2014/chart" uri="{C3380CC4-5D6E-409C-BE32-E72D297353CC}">
                <c16:uniqueId val="{00000009-90E2-4A48-9264-2134950D5755}"/>
              </c:ext>
            </c:extLst>
          </c:dPt>
          <c:cat>
            <c:strRef>
              <c:f>Sheet1!$A$2:$A$6</c:f>
              <c:strCache>
                <c:ptCount val="4"/>
                <c:pt idx="0">
                  <c:v>1st Qtr</c:v>
                </c:pt>
                <c:pt idx="1">
                  <c:v>2nd Qtr</c:v>
                </c:pt>
                <c:pt idx="2">
                  <c:v>3rd Qtr</c:v>
                </c:pt>
                <c:pt idx="3">
                  <c:v>4th Qtr</c:v>
                </c:pt>
              </c:strCache>
            </c:strRef>
          </c:cat>
          <c:val>
            <c:numRef>
              <c:f>Sheet1!$B$2:$B$6</c:f>
              <c:numCache>
                <c:formatCode>General</c:formatCode>
                <c:ptCount val="5"/>
                <c:pt idx="0">
                  <c:v>20</c:v>
                </c:pt>
                <c:pt idx="1">
                  <c:v>20</c:v>
                </c:pt>
                <c:pt idx="2">
                  <c:v>20</c:v>
                </c:pt>
                <c:pt idx="3">
                  <c:v>20</c:v>
                </c:pt>
                <c:pt idx="4">
                  <c:v>20</c:v>
                </c:pt>
              </c:numCache>
            </c:numRef>
          </c:val>
          <c:extLst>
            <c:ext xmlns:c16="http://schemas.microsoft.com/office/drawing/2014/chart" uri="{C3380CC4-5D6E-409C-BE32-E72D297353CC}">
              <c16:uniqueId val="{0000000A-90E2-4A48-9264-2134950D5755}"/>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withinLinear" id="14">
  <a:schemeClr val="accent1"/>
</cs:colorStyle>
</file>

<file path=ppt/charts/colors11.xml><?xml version="1.0" encoding="utf-8"?>
<cs:colorStyle xmlns:cs="http://schemas.microsoft.com/office/drawing/2012/chartStyle" xmlns:a="http://schemas.openxmlformats.org/drawingml/2006/main" meth="withinLinear" id="15">
  <a:schemeClr val="accent2"/>
</cs:colorStyle>
</file>

<file path=ppt/charts/colors12.xml><?xml version="1.0" encoding="utf-8"?>
<cs:colorStyle xmlns:cs="http://schemas.microsoft.com/office/drawing/2012/chartStyle" xmlns:a="http://schemas.openxmlformats.org/drawingml/2006/main" meth="withinLinear" id="16">
  <a:schemeClr val="accent3"/>
</cs:colorStyle>
</file>

<file path=ppt/charts/colors13.xml><?xml version="1.0" encoding="utf-8"?>
<cs:colorStyle xmlns:cs="http://schemas.microsoft.com/office/drawing/2012/chartStyle" xmlns:a="http://schemas.openxmlformats.org/drawingml/2006/main" meth="withinLinear" id="17">
  <a:schemeClr val="accent4"/>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withinLinear" id="15">
  <a:schemeClr val="accent2"/>
</cs:colorStyle>
</file>

<file path=ppt/charts/colors7.xml><?xml version="1.0" encoding="utf-8"?>
<cs:colorStyle xmlns:cs="http://schemas.microsoft.com/office/drawing/2012/chartStyle" xmlns:a="http://schemas.openxmlformats.org/drawingml/2006/main" meth="withinLinear" id="16">
  <a:schemeClr val="accent3"/>
</cs:colorStyle>
</file>

<file path=ppt/charts/colors8.xml><?xml version="1.0" encoding="utf-8"?>
<cs:colorStyle xmlns:cs="http://schemas.microsoft.com/office/drawing/2012/chartStyle" xmlns:a="http://schemas.openxmlformats.org/drawingml/2006/main" meth="withinLinear" id="14">
  <a:schemeClr val="accent1"/>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3.png>
</file>

<file path=ppt/media/image14.png>
</file>

<file path=ppt/media/image15.png>
</file>

<file path=ppt/media/image16.png>
</file>

<file path=ppt/media/image17.png>
</file>

<file path=ppt/media/image19.png>
</file>

<file path=ppt/media/image2.svg>
</file>

<file path=ppt/media/image20.png>
</file>

<file path=ppt/media/image21.png>
</file>

<file path=ppt/media/image24.png>
</file>

<file path=ppt/media/image26.png>
</file>

<file path=ppt/media/image260.png>
</file>

<file path=ppt/media/image29.png>
</file>

<file path=ppt/media/image3.png>
</file>

<file path=ppt/media/image30.png>
</file>

<file path=ppt/media/image300.png>
</file>

<file path=ppt/media/image31.png>
</file>

<file path=ppt/media/image32.png>
</file>

<file path=ppt/media/image4.svg>
</file>

<file path=ppt/media/image5.png>
</file>

<file path=ppt/media/image6.svg>
</file>

<file path=ppt/media/image7.pn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63873304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2633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4598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69120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42286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5398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91893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63138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56012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8359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5354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6086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863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9773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45225" y="2762725"/>
            <a:ext cx="6736500" cy="1159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400"/>
              <a:buNone/>
              <a:defRPr sz="4400">
                <a:solidFill>
                  <a:schemeClr val="dk2"/>
                </a:solidFill>
              </a:defRPr>
            </a:lvl1pPr>
            <a:lvl2pPr lvl="1">
              <a:spcBef>
                <a:spcPts val="0"/>
              </a:spcBef>
              <a:spcAft>
                <a:spcPts val="0"/>
              </a:spcAft>
              <a:buClr>
                <a:schemeClr val="dk2"/>
              </a:buClr>
              <a:buSzPts val="4400"/>
              <a:buNone/>
              <a:defRPr sz="4400">
                <a:solidFill>
                  <a:schemeClr val="dk2"/>
                </a:solidFill>
              </a:defRPr>
            </a:lvl2pPr>
            <a:lvl3pPr lvl="2">
              <a:spcBef>
                <a:spcPts val="0"/>
              </a:spcBef>
              <a:spcAft>
                <a:spcPts val="0"/>
              </a:spcAft>
              <a:buClr>
                <a:schemeClr val="dk2"/>
              </a:buClr>
              <a:buSzPts val="4400"/>
              <a:buNone/>
              <a:defRPr sz="4400">
                <a:solidFill>
                  <a:schemeClr val="dk2"/>
                </a:solidFill>
              </a:defRPr>
            </a:lvl3pPr>
            <a:lvl4pPr lvl="3">
              <a:spcBef>
                <a:spcPts val="0"/>
              </a:spcBef>
              <a:spcAft>
                <a:spcPts val="0"/>
              </a:spcAft>
              <a:buClr>
                <a:schemeClr val="dk2"/>
              </a:buClr>
              <a:buSzPts val="4400"/>
              <a:buNone/>
              <a:defRPr sz="4400">
                <a:solidFill>
                  <a:schemeClr val="dk2"/>
                </a:solidFill>
              </a:defRPr>
            </a:lvl4pPr>
            <a:lvl5pPr lvl="4">
              <a:spcBef>
                <a:spcPts val="0"/>
              </a:spcBef>
              <a:spcAft>
                <a:spcPts val="0"/>
              </a:spcAft>
              <a:buClr>
                <a:schemeClr val="dk2"/>
              </a:buClr>
              <a:buSzPts val="4400"/>
              <a:buNone/>
              <a:defRPr sz="4400">
                <a:solidFill>
                  <a:schemeClr val="dk2"/>
                </a:solidFill>
              </a:defRPr>
            </a:lvl5pPr>
            <a:lvl6pPr lvl="5">
              <a:spcBef>
                <a:spcPts val="0"/>
              </a:spcBef>
              <a:spcAft>
                <a:spcPts val="0"/>
              </a:spcAft>
              <a:buClr>
                <a:schemeClr val="dk2"/>
              </a:buClr>
              <a:buSzPts val="4400"/>
              <a:buNone/>
              <a:defRPr sz="4400">
                <a:solidFill>
                  <a:schemeClr val="dk2"/>
                </a:solidFill>
              </a:defRPr>
            </a:lvl6pPr>
            <a:lvl7pPr lvl="6">
              <a:spcBef>
                <a:spcPts val="0"/>
              </a:spcBef>
              <a:spcAft>
                <a:spcPts val="0"/>
              </a:spcAft>
              <a:buClr>
                <a:schemeClr val="dk2"/>
              </a:buClr>
              <a:buSzPts val="4400"/>
              <a:buNone/>
              <a:defRPr sz="4400">
                <a:solidFill>
                  <a:schemeClr val="dk2"/>
                </a:solidFill>
              </a:defRPr>
            </a:lvl7pPr>
            <a:lvl8pPr lvl="7">
              <a:spcBef>
                <a:spcPts val="0"/>
              </a:spcBef>
              <a:spcAft>
                <a:spcPts val="0"/>
              </a:spcAft>
              <a:buClr>
                <a:schemeClr val="dk2"/>
              </a:buClr>
              <a:buSzPts val="4400"/>
              <a:buNone/>
              <a:defRPr sz="4400">
                <a:solidFill>
                  <a:schemeClr val="dk2"/>
                </a:solidFill>
              </a:defRPr>
            </a:lvl8pPr>
            <a:lvl9pPr lvl="8">
              <a:spcBef>
                <a:spcPts val="0"/>
              </a:spcBef>
              <a:spcAft>
                <a:spcPts val="0"/>
              </a:spcAft>
              <a:buClr>
                <a:schemeClr val="dk2"/>
              </a:buClr>
              <a:buSzPts val="4400"/>
              <a:buNone/>
              <a:defRPr sz="4400">
                <a:solidFill>
                  <a:schemeClr val="dk2"/>
                </a:solidFill>
              </a:defRPr>
            </a:lvl9pPr>
          </a:lstStyle>
          <a:p>
            <a:endParaRPr/>
          </a:p>
        </p:txBody>
      </p:sp>
      <p:sp>
        <p:nvSpPr>
          <p:cNvPr id="11" name="Google Shape;11;p2"/>
          <p:cNvSpPr/>
          <p:nvPr/>
        </p:nvSpPr>
        <p:spPr>
          <a:xfrm>
            <a:off x="5938246" y="2533163"/>
            <a:ext cx="7218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659861" y="2533163"/>
            <a:ext cx="7218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 y="2533163"/>
            <a:ext cx="7218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21425" y="2533163"/>
            <a:ext cx="52167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5"/>
        <p:cNvGrpSpPr/>
        <p:nvPr/>
      </p:nvGrpSpPr>
      <p:grpSpPr>
        <a:xfrm>
          <a:off x="0" y="0"/>
          <a:ext cx="0" cy="0"/>
          <a:chOff x="0" y="0"/>
          <a:chExt cx="0" cy="0"/>
        </a:xfrm>
      </p:grpSpPr>
      <p:sp>
        <p:nvSpPr>
          <p:cNvPr id="16" name="Google Shape;16;p3"/>
          <p:cNvSpPr/>
          <p:nvPr/>
        </p:nvSpPr>
        <p:spPr>
          <a:xfrm>
            <a:off x="0" y="0"/>
            <a:ext cx="9144000" cy="399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685800" y="1583342"/>
            <a:ext cx="77724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18" name="Google Shape;18;p3"/>
          <p:cNvSpPr txBox="1">
            <a:spLocks noGrp="1"/>
          </p:cNvSpPr>
          <p:nvPr>
            <p:ph type="subTitle" idx="1"/>
          </p:nvPr>
        </p:nvSpPr>
        <p:spPr>
          <a:xfrm>
            <a:off x="685800" y="2840053"/>
            <a:ext cx="77724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b="1">
                <a:solidFill>
                  <a:schemeClr val="lt1"/>
                </a:solidFill>
              </a:defRPr>
            </a:lvl1pPr>
            <a:lvl2pPr lvl="1" algn="ctr" rtl="0">
              <a:spcBef>
                <a:spcPts val="0"/>
              </a:spcBef>
              <a:spcAft>
                <a:spcPts val="0"/>
              </a:spcAft>
              <a:buClr>
                <a:schemeClr val="lt1"/>
              </a:buClr>
              <a:buSzPts val="2400"/>
              <a:buNone/>
              <a:defRPr b="1">
                <a:solidFill>
                  <a:schemeClr val="lt1"/>
                </a:solidFill>
              </a:defRPr>
            </a:lvl2pPr>
            <a:lvl3pPr lvl="2" algn="ctr" rtl="0">
              <a:spcBef>
                <a:spcPts val="0"/>
              </a:spcBef>
              <a:spcAft>
                <a:spcPts val="0"/>
              </a:spcAft>
              <a:buClr>
                <a:schemeClr val="lt1"/>
              </a:buClr>
              <a:buSzPts val="2400"/>
              <a:buNone/>
              <a:defRPr b="1">
                <a:solidFill>
                  <a:schemeClr val="lt1"/>
                </a:solidFill>
              </a:defRPr>
            </a:lvl3pPr>
            <a:lvl4pPr lvl="3" algn="ctr" rtl="0">
              <a:spcBef>
                <a:spcPts val="0"/>
              </a:spcBef>
              <a:spcAft>
                <a:spcPts val="0"/>
              </a:spcAft>
              <a:buClr>
                <a:schemeClr val="lt1"/>
              </a:buClr>
              <a:buSzPts val="2400"/>
              <a:buNone/>
              <a:defRPr sz="2400" b="1">
                <a:solidFill>
                  <a:schemeClr val="lt1"/>
                </a:solidFill>
              </a:defRPr>
            </a:lvl4pPr>
            <a:lvl5pPr lvl="4" algn="ctr" rtl="0">
              <a:spcBef>
                <a:spcPts val="0"/>
              </a:spcBef>
              <a:spcAft>
                <a:spcPts val="0"/>
              </a:spcAft>
              <a:buClr>
                <a:schemeClr val="lt1"/>
              </a:buClr>
              <a:buSzPts val="2400"/>
              <a:buNone/>
              <a:defRPr sz="2400" b="1">
                <a:solidFill>
                  <a:schemeClr val="lt1"/>
                </a:solidFill>
              </a:defRPr>
            </a:lvl5pPr>
            <a:lvl6pPr lvl="5" algn="ctr" rtl="0">
              <a:spcBef>
                <a:spcPts val="0"/>
              </a:spcBef>
              <a:spcAft>
                <a:spcPts val="0"/>
              </a:spcAft>
              <a:buClr>
                <a:schemeClr val="lt1"/>
              </a:buClr>
              <a:buSzPts val="2400"/>
              <a:buNone/>
              <a:defRPr sz="2400" b="1">
                <a:solidFill>
                  <a:schemeClr val="lt1"/>
                </a:solidFill>
              </a:defRPr>
            </a:lvl6pPr>
            <a:lvl7pPr lvl="6" algn="ctr" rtl="0">
              <a:spcBef>
                <a:spcPts val="0"/>
              </a:spcBef>
              <a:spcAft>
                <a:spcPts val="0"/>
              </a:spcAft>
              <a:buClr>
                <a:schemeClr val="lt1"/>
              </a:buClr>
              <a:buSzPts val="2400"/>
              <a:buNone/>
              <a:defRPr sz="2400" b="1">
                <a:solidFill>
                  <a:schemeClr val="lt1"/>
                </a:solidFill>
              </a:defRPr>
            </a:lvl7pPr>
            <a:lvl8pPr lvl="7" algn="ctr" rtl="0">
              <a:spcBef>
                <a:spcPts val="0"/>
              </a:spcBef>
              <a:spcAft>
                <a:spcPts val="0"/>
              </a:spcAft>
              <a:buClr>
                <a:schemeClr val="lt1"/>
              </a:buClr>
              <a:buSzPts val="2400"/>
              <a:buNone/>
              <a:defRPr sz="2400" b="1">
                <a:solidFill>
                  <a:schemeClr val="lt1"/>
                </a:solidFill>
              </a:defRPr>
            </a:lvl8pPr>
            <a:lvl9pPr lvl="8" algn="ctr" rtl="0">
              <a:spcBef>
                <a:spcPts val="0"/>
              </a:spcBef>
              <a:spcAft>
                <a:spcPts val="0"/>
              </a:spcAft>
              <a:buClr>
                <a:schemeClr val="lt1"/>
              </a:buClr>
              <a:buSzPts val="2400"/>
              <a:buNone/>
              <a:defRPr sz="2400" b="1">
                <a:solidFill>
                  <a:schemeClr val="lt1"/>
                </a:solidFill>
              </a:defRPr>
            </a:lvl9pPr>
          </a:lstStyle>
          <a:p>
            <a:endParaRPr/>
          </a:p>
        </p:txBody>
      </p:sp>
      <p:sp>
        <p:nvSpPr>
          <p:cNvPr id="19" name="Google Shape;19;p3"/>
          <p:cNvSpPr/>
          <p:nvPr/>
        </p:nvSpPr>
        <p:spPr>
          <a:xfrm>
            <a:off x="3047704" y="3992850"/>
            <a:ext cx="3047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6096271" y="3992850"/>
            <a:ext cx="3047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1" y="3992850"/>
            <a:ext cx="3047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sldNum" idx="12"/>
          </p:nvPr>
        </p:nvSpPr>
        <p:spPr>
          <a:xfrm>
            <a:off x="-125" y="4830281"/>
            <a:ext cx="9144000" cy="3135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3"/>
        <p:cNvGrpSpPr/>
        <p:nvPr/>
      </p:nvGrpSpPr>
      <p:grpSpPr>
        <a:xfrm>
          <a:off x="0" y="0"/>
          <a:ext cx="0" cy="0"/>
          <a:chOff x="0" y="0"/>
          <a:chExt cx="0" cy="0"/>
        </a:xfrm>
      </p:grpSpPr>
      <p:sp>
        <p:nvSpPr>
          <p:cNvPr id="24" name="Google Shape;24;p4"/>
          <p:cNvSpPr txBox="1">
            <a:spLocks noGrp="1"/>
          </p:cNvSpPr>
          <p:nvPr>
            <p:ph type="body" idx="1"/>
          </p:nvPr>
        </p:nvSpPr>
        <p:spPr>
          <a:xfrm>
            <a:off x="1710425" y="2161800"/>
            <a:ext cx="5723700" cy="819900"/>
          </a:xfrm>
          <a:prstGeom prst="rect">
            <a:avLst/>
          </a:prstGeom>
        </p:spPr>
        <p:txBody>
          <a:bodyPr spcFirstLastPara="1" wrap="square" lIns="91425" tIns="91425" rIns="91425" bIns="91425" anchor="t" anchorCtr="0">
            <a:noAutofit/>
          </a:bodyPr>
          <a:lstStyle>
            <a:lvl1pPr marL="457200" lvl="0" indent="-381000" algn="ctr" rtl="0">
              <a:spcBef>
                <a:spcPts val="600"/>
              </a:spcBef>
              <a:spcAft>
                <a:spcPts val="0"/>
              </a:spcAft>
              <a:buSzPts val="2400"/>
              <a:buChar char="▷"/>
              <a:defRPr i="1"/>
            </a:lvl1pPr>
            <a:lvl2pPr marL="914400" lvl="1" indent="-381000" algn="ctr" rtl="0">
              <a:spcBef>
                <a:spcPts val="0"/>
              </a:spcBef>
              <a:spcAft>
                <a:spcPts val="0"/>
              </a:spcAft>
              <a:buSzPts val="2400"/>
              <a:buChar char="○"/>
              <a:defRPr i="1"/>
            </a:lvl2pPr>
            <a:lvl3pPr marL="1371600" lvl="2" indent="-381000" algn="ctr" rtl="0">
              <a:spcBef>
                <a:spcPts val="0"/>
              </a:spcBef>
              <a:spcAft>
                <a:spcPts val="0"/>
              </a:spcAft>
              <a:buSzPts val="2400"/>
              <a:buChar char="■"/>
              <a:defRPr i="1"/>
            </a:lvl3pPr>
            <a:lvl4pPr marL="1828800" lvl="3" indent="-381000" algn="ctr" rtl="0">
              <a:spcBef>
                <a:spcPts val="0"/>
              </a:spcBef>
              <a:spcAft>
                <a:spcPts val="0"/>
              </a:spcAft>
              <a:buSzPts val="2400"/>
              <a:buChar char="●"/>
              <a:defRPr i="1"/>
            </a:lvl4pPr>
            <a:lvl5pPr marL="2286000" lvl="4" indent="-381000" algn="ctr" rtl="0">
              <a:spcBef>
                <a:spcPts val="0"/>
              </a:spcBef>
              <a:spcAft>
                <a:spcPts val="0"/>
              </a:spcAft>
              <a:buSzPts val="2400"/>
              <a:buChar char="○"/>
              <a:defRPr i="1"/>
            </a:lvl5pPr>
            <a:lvl6pPr marL="2743200" lvl="5" indent="-381000" algn="ctr" rtl="0">
              <a:spcBef>
                <a:spcPts val="0"/>
              </a:spcBef>
              <a:spcAft>
                <a:spcPts val="0"/>
              </a:spcAft>
              <a:buSzPts val="2400"/>
              <a:buChar char="■"/>
              <a:defRPr i="1"/>
            </a:lvl6pPr>
            <a:lvl7pPr marL="3200400" lvl="6" indent="-381000" algn="ctr" rtl="0">
              <a:spcBef>
                <a:spcPts val="0"/>
              </a:spcBef>
              <a:spcAft>
                <a:spcPts val="0"/>
              </a:spcAft>
              <a:buSzPts val="2400"/>
              <a:buChar char="●"/>
              <a:defRPr i="1"/>
            </a:lvl7pPr>
            <a:lvl8pPr marL="3657600" lvl="7" indent="-381000" algn="ctr" rtl="0">
              <a:spcBef>
                <a:spcPts val="0"/>
              </a:spcBef>
              <a:spcAft>
                <a:spcPts val="0"/>
              </a:spcAft>
              <a:buSzPts val="2400"/>
              <a:buChar char="○"/>
              <a:defRPr i="1"/>
            </a:lvl8pPr>
            <a:lvl9pPr marL="4114800" lvl="8" indent="-381000" algn="ctr">
              <a:spcBef>
                <a:spcPts val="0"/>
              </a:spcBef>
              <a:spcAft>
                <a:spcPts val="0"/>
              </a:spcAft>
              <a:buSzPts val="2400"/>
              <a:buChar char="■"/>
              <a:defRPr i="1"/>
            </a:lvl9pPr>
          </a:lstStyle>
          <a:p>
            <a:endParaRPr/>
          </a:p>
        </p:txBody>
      </p:sp>
      <p:sp>
        <p:nvSpPr>
          <p:cNvPr id="25" name="Google Shape;25;p4"/>
          <p:cNvSpPr txBox="1"/>
          <p:nvPr/>
        </p:nvSpPr>
        <p:spPr>
          <a:xfrm>
            <a:off x="3593400" y="118141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600" b="1">
                <a:solidFill>
                  <a:schemeClr val="accent6"/>
                </a:solidFill>
              </a:rPr>
              <a:t>“</a:t>
            </a:r>
            <a:endParaRPr sz="9600" b="1">
              <a:solidFill>
                <a:schemeClr val="accent6"/>
              </a:solidFill>
            </a:endParaRPr>
          </a:p>
        </p:txBody>
      </p:sp>
      <p:sp>
        <p:nvSpPr>
          <p:cNvPr id="26" name="Google Shape;26;p4"/>
          <p:cNvSpPr/>
          <p:nvPr/>
        </p:nvSpPr>
        <p:spPr>
          <a:xfrm>
            <a:off x="5723283" y="1599675"/>
            <a:ext cx="17103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7434177" y="1599675"/>
            <a:ext cx="17103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0" y="1599675"/>
            <a:ext cx="17103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710425" y="1599675"/>
            <a:ext cx="17103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txBox="1">
            <a:spLocks noGrp="1"/>
          </p:cNvSpPr>
          <p:nvPr>
            <p:ph type="sldNum" idx="12"/>
          </p:nvPr>
        </p:nvSpPr>
        <p:spPr>
          <a:xfrm>
            <a:off x="-125" y="4830281"/>
            <a:ext cx="9144000" cy="3135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93700" y="358388"/>
            <a:ext cx="6462600" cy="8574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3" name="Google Shape;33;p5"/>
          <p:cNvSpPr txBox="1">
            <a:spLocks noGrp="1"/>
          </p:cNvSpPr>
          <p:nvPr>
            <p:ph type="body" idx="1"/>
          </p:nvPr>
        </p:nvSpPr>
        <p:spPr>
          <a:xfrm>
            <a:off x="893700" y="1373588"/>
            <a:ext cx="6462600" cy="35523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Clr>
                <a:schemeClr val="accent6"/>
              </a:buClr>
              <a:buSzPts val="1800"/>
              <a:buChar char="▷"/>
              <a:defRPr>
                <a:solidFill>
                  <a:schemeClr val="dk1"/>
                </a:solidFill>
              </a:defRPr>
            </a:lvl1pPr>
            <a:lvl2pPr marL="914400" lvl="1" indent="-381000">
              <a:spcBef>
                <a:spcPts val="0"/>
              </a:spcBef>
              <a:spcAft>
                <a:spcPts val="0"/>
              </a:spcAft>
              <a:buClr>
                <a:schemeClr val="dk1"/>
              </a:buClr>
              <a:buSzPts val="2400"/>
              <a:buChar char="○"/>
              <a:defRPr>
                <a:solidFill>
                  <a:schemeClr val="dk1"/>
                </a:solidFill>
              </a:defRPr>
            </a:lvl2pPr>
            <a:lvl3pPr marL="1371600" lvl="2" indent="-381000">
              <a:spcBef>
                <a:spcPts val="0"/>
              </a:spcBef>
              <a:spcAft>
                <a:spcPts val="0"/>
              </a:spcAft>
              <a:buClr>
                <a:schemeClr val="dk1"/>
              </a:buClr>
              <a:buSzPts val="2400"/>
              <a:buChar char="■"/>
              <a:defRPr>
                <a:solidFill>
                  <a:schemeClr val="dk1"/>
                </a:solidFill>
              </a:defRPr>
            </a:lvl3pPr>
            <a:lvl4pPr marL="1828800" lvl="3" indent="-381000">
              <a:spcBef>
                <a:spcPts val="0"/>
              </a:spcBef>
              <a:spcAft>
                <a:spcPts val="0"/>
              </a:spcAft>
              <a:buClr>
                <a:schemeClr val="dk1"/>
              </a:buClr>
              <a:buSzPts val="2400"/>
              <a:buChar char="●"/>
              <a:defRPr>
                <a:solidFill>
                  <a:schemeClr val="dk1"/>
                </a:solidFill>
              </a:defRPr>
            </a:lvl4pPr>
            <a:lvl5pPr marL="2286000" lvl="4" indent="-381000">
              <a:spcBef>
                <a:spcPts val="0"/>
              </a:spcBef>
              <a:spcAft>
                <a:spcPts val="0"/>
              </a:spcAft>
              <a:buClr>
                <a:schemeClr val="dk1"/>
              </a:buClr>
              <a:buSzPts val="2400"/>
              <a:buChar char="○"/>
              <a:defRPr>
                <a:solidFill>
                  <a:schemeClr val="dk1"/>
                </a:solidFill>
              </a:defRPr>
            </a:lvl5pPr>
            <a:lvl6pPr marL="2743200" lvl="5" indent="-381000">
              <a:spcBef>
                <a:spcPts val="0"/>
              </a:spcBef>
              <a:spcAft>
                <a:spcPts val="0"/>
              </a:spcAft>
              <a:buClr>
                <a:schemeClr val="dk1"/>
              </a:buClr>
              <a:buSzPts val="2400"/>
              <a:buChar char="■"/>
              <a:defRPr>
                <a:solidFill>
                  <a:schemeClr val="dk1"/>
                </a:solidFill>
              </a:defRPr>
            </a:lvl6pPr>
            <a:lvl7pPr marL="3200400" lvl="6" indent="-381000">
              <a:spcBef>
                <a:spcPts val="0"/>
              </a:spcBef>
              <a:spcAft>
                <a:spcPts val="0"/>
              </a:spcAft>
              <a:buClr>
                <a:schemeClr val="dk1"/>
              </a:buClr>
              <a:buSzPts val="2400"/>
              <a:buChar char="●"/>
              <a:defRPr>
                <a:solidFill>
                  <a:schemeClr val="dk1"/>
                </a:solidFill>
              </a:defRPr>
            </a:lvl7pPr>
            <a:lvl8pPr marL="3657600" lvl="7" indent="-381000">
              <a:spcBef>
                <a:spcPts val="0"/>
              </a:spcBef>
              <a:spcAft>
                <a:spcPts val="0"/>
              </a:spcAft>
              <a:buClr>
                <a:schemeClr val="dk1"/>
              </a:buClr>
              <a:buSzPts val="2400"/>
              <a:buChar char="○"/>
              <a:defRPr>
                <a:solidFill>
                  <a:schemeClr val="dk1"/>
                </a:solidFill>
              </a:defRPr>
            </a:lvl8pPr>
            <a:lvl9pPr marL="4114800" lvl="8" indent="-381000">
              <a:spcBef>
                <a:spcPts val="0"/>
              </a:spcBef>
              <a:spcAft>
                <a:spcPts val="0"/>
              </a:spcAft>
              <a:buClr>
                <a:schemeClr val="dk1"/>
              </a:buClr>
              <a:buSzPts val="2400"/>
              <a:buChar char="■"/>
              <a:defRPr>
                <a:solidFill>
                  <a:schemeClr val="dk1"/>
                </a:solidFill>
              </a:defRPr>
            </a:lvl9pPr>
          </a:lstStyle>
          <a:p>
            <a:endParaRPr/>
          </a:p>
        </p:txBody>
      </p:sp>
      <p:sp>
        <p:nvSpPr>
          <p:cNvPr id="34" name="Google Shape;34;p5"/>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9"/>
        <p:cNvGrpSpPr/>
        <p:nvPr/>
      </p:nvGrpSpPr>
      <p:grpSpPr>
        <a:xfrm>
          <a:off x="0" y="0"/>
          <a:ext cx="0" cy="0"/>
          <a:chOff x="0" y="0"/>
          <a:chExt cx="0" cy="0"/>
        </a:xfrm>
      </p:grpSpPr>
      <p:sp>
        <p:nvSpPr>
          <p:cNvPr id="40" name="Google Shape;40;p6"/>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title"/>
          </p:nvPr>
        </p:nvSpPr>
        <p:spPr>
          <a:xfrm>
            <a:off x="893700" y="358388"/>
            <a:ext cx="6462600" cy="8574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5" name="Google Shape;45;p6"/>
          <p:cNvSpPr txBox="1">
            <a:spLocks noGrp="1"/>
          </p:cNvSpPr>
          <p:nvPr>
            <p:ph type="body" idx="1"/>
          </p:nvPr>
        </p:nvSpPr>
        <p:spPr>
          <a:xfrm>
            <a:off x="893625" y="1200150"/>
            <a:ext cx="31368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6" name="Google Shape;46;p6"/>
          <p:cNvSpPr txBox="1">
            <a:spLocks noGrp="1"/>
          </p:cNvSpPr>
          <p:nvPr>
            <p:ph type="body" idx="2"/>
          </p:nvPr>
        </p:nvSpPr>
        <p:spPr>
          <a:xfrm>
            <a:off x="4219456" y="1200150"/>
            <a:ext cx="31368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Google Shape;59;p8"/>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txBox="1">
            <a:spLocks noGrp="1"/>
          </p:cNvSpPr>
          <p:nvPr>
            <p:ph type="title"/>
          </p:nvPr>
        </p:nvSpPr>
        <p:spPr>
          <a:xfrm>
            <a:off x="893700" y="358388"/>
            <a:ext cx="6462600" cy="8574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64" name="Google Shape;64;p8"/>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2"/>
        <p:cNvGrpSpPr/>
        <p:nvPr/>
      </p:nvGrpSpPr>
      <p:grpSpPr>
        <a:xfrm>
          <a:off x="0" y="0"/>
          <a:ext cx="0" cy="0"/>
          <a:chOff x="0" y="0"/>
          <a:chExt cx="0" cy="0"/>
        </a:xfrm>
      </p:grpSpPr>
      <p:sp>
        <p:nvSpPr>
          <p:cNvPr id="73" name="Google Shape;73;p10"/>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color background">
  <p:cSld name="BLANK_1">
    <p:bg>
      <p:bgPr>
        <a:solidFill>
          <a:schemeClr val="accent1"/>
        </a:solidFill>
        <a:effectLst/>
      </p:bgPr>
    </p:bg>
    <p:spTree>
      <p:nvGrpSpPr>
        <p:cNvPr id="1" name="Shape 78"/>
        <p:cNvGrpSpPr/>
        <p:nvPr/>
      </p:nvGrpSpPr>
      <p:grpSpPr>
        <a:xfrm>
          <a:off x="0" y="0"/>
          <a:ext cx="0" cy="0"/>
          <a:chOff x="0" y="0"/>
          <a:chExt cx="0" cy="0"/>
        </a:xfrm>
      </p:grpSpPr>
      <p:sp>
        <p:nvSpPr>
          <p:cNvPr id="79" name="Google Shape;79;p11"/>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p:nvPr/>
        </p:nvSpPr>
        <p:spPr>
          <a:xfrm>
            <a:off x="0" y="5066325"/>
            <a:ext cx="893700" cy="77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1"/>
          <p:cNvSpPr/>
          <p:nvPr/>
        </p:nvSpPr>
        <p:spPr>
          <a:xfrm>
            <a:off x="893710" y="5066325"/>
            <a:ext cx="64626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CD1A5-B65D-43BF-9A25-A4A2CE09C4F6}"/>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E1DCBCE5-01B8-4DC8-B188-3F956183C347}"/>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0BB28C1-B8AB-4763-9B84-35F9FEC947B4}"/>
              </a:ext>
            </a:extLst>
          </p:cNvPr>
          <p:cNvSpPr>
            <a:spLocks noGrp="1"/>
          </p:cNvSpPr>
          <p:nvPr>
            <p:ph type="dt" sz="half" idx="10"/>
          </p:nvPr>
        </p:nvSpPr>
        <p:spPr/>
        <p:txBody>
          <a:bodyPr/>
          <a:lstStyle/>
          <a:p>
            <a:fld id="{A833C317-64FD-43D2-92E7-154FC1A19B4A}" type="datetimeFigureOut">
              <a:rPr lang="en-IN" smtClean="0"/>
              <a:t>19-10-2019</a:t>
            </a:fld>
            <a:endParaRPr lang="en-IN"/>
          </a:p>
        </p:txBody>
      </p:sp>
      <p:sp>
        <p:nvSpPr>
          <p:cNvPr id="5" name="Footer Placeholder 4">
            <a:extLst>
              <a:ext uri="{FF2B5EF4-FFF2-40B4-BE49-F238E27FC236}">
                <a16:creationId xmlns:a16="http://schemas.microsoft.com/office/drawing/2014/main" id="{0688C038-2B52-476F-A561-911DF4541E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A12021-EFFE-4134-A770-B6A9CB8ADD7B}"/>
              </a:ext>
            </a:extLst>
          </p:cNvPr>
          <p:cNvSpPr>
            <a:spLocks noGrp="1"/>
          </p:cNvSpPr>
          <p:nvPr>
            <p:ph type="sldNum" sz="quarter" idx="12"/>
          </p:nvPr>
        </p:nvSpPr>
        <p:spPr/>
        <p:txBody>
          <a:bodyPr/>
          <a:lstStyle/>
          <a:p>
            <a:fld id="{53F370E1-2CD0-4257-B2A6-B8C9CC2CC040}" type="slidenum">
              <a:rPr lang="en-IN" smtClean="0"/>
              <a:t>‹#›</a:t>
            </a:fld>
            <a:endParaRPr lang="en-IN"/>
          </a:p>
        </p:txBody>
      </p:sp>
    </p:spTree>
    <p:extLst>
      <p:ext uri="{BB962C8B-B14F-4D97-AF65-F5344CB8AC3E}">
        <p14:creationId xmlns:p14="http://schemas.microsoft.com/office/powerpoint/2010/main" val="1232613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93700" y="358388"/>
            <a:ext cx="64626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1pPr>
            <a:lvl2pPr lvl="1">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2pPr>
            <a:lvl3pPr lvl="2">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3pPr>
            <a:lvl4pPr lvl="3">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4pPr>
            <a:lvl5pPr lvl="4">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5pPr>
            <a:lvl6pPr lvl="5">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6pPr>
            <a:lvl7pPr lvl="6">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7pPr>
            <a:lvl8pPr lvl="7">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8pPr>
            <a:lvl9pPr lvl="8">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893700" y="1373588"/>
            <a:ext cx="6462600" cy="35523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6"/>
              </a:buClr>
              <a:buSzPts val="2400"/>
              <a:buFont typeface="Lato"/>
              <a:buChar char="▷"/>
              <a:defRPr sz="2400">
                <a:solidFill>
                  <a:schemeClr val="dk1"/>
                </a:solidFill>
                <a:latin typeface="Lato"/>
                <a:ea typeface="Lato"/>
                <a:cs typeface="Lato"/>
                <a:sym typeface="Lato"/>
              </a:defRPr>
            </a:lvl1pPr>
            <a:lvl2pPr marL="914400" lvl="1"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2pPr>
            <a:lvl3pPr marL="1371600" lvl="2"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3pPr>
            <a:lvl4pPr marL="1828800" lvl="3"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4pPr>
            <a:lvl5pPr marL="2286000" lvl="4"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5pPr>
            <a:lvl6pPr marL="2743200" lvl="5"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6pPr>
            <a:lvl7pPr marL="3200400" lvl="6"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7pPr>
            <a:lvl8pPr marL="3657600" lvl="7"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8pPr>
            <a:lvl9pPr marL="4114800" lvl="8"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80575" y="4696933"/>
            <a:ext cx="548700" cy="313500"/>
          </a:xfrm>
          <a:prstGeom prst="rect">
            <a:avLst/>
          </a:prstGeom>
          <a:noFill/>
          <a:ln>
            <a:noFill/>
          </a:ln>
        </p:spPr>
        <p:txBody>
          <a:bodyPr spcFirstLastPara="1" wrap="square" lIns="91425" tIns="91425" rIns="91425" bIns="91425" anchor="t" anchorCtr="0">
            <a:noAutofit/>
          </a:bodyPr>
          <a:lstStyle>
            <a:lvl1pPr lvl="0" algn="r">
              <a:buNone/>
              <a:defRPr sz="1300">
                <a:solidFill>
                  <a:schemeClr val="accent6"/>
                </a:solidFill>
                <a:latin typeface="Lato"/>
                <a:ea typeface="Lato"/>
                <a:cs typeface="Lato"/>
                <a:sym typeface="Lato"/>
              </a:defRPr>
            </a:lvl1pPr>
            <a:lvl2pPr lvl="1" algn="r">
              <a:buNone/>
              <a:defRPr sz="1300">
                <a:solidFill>
                  <a:schemeClr val="accent6"/>
                </a:solidFill>
                <a:latin typeface="Lato"/>
                <a:ea typeface="Lato"/>
                <a:cs typeface="Lato"/>
                <a:sym typeface="Lato"/>
              </a:defRPr>
            </a:lvl2pPr>
            <a:lvl3pPr lvl="2" algn="r">
              <a:buNone/>
              <a:defRPr sz="1300">
                <a:solidFill>
                  <a:schemeClr val="accent6"/>
                </a:solidFill>
                <a:latin typeface="Lato"/>
                <a:ea typeface="Lato"/>
                <a:cs typeface="Lato"/>
                <a:sym typeface="Lato"/>
              </a:defRPr>
            </a:lvl3pPr>
            <a:lvl4pPr lvl="3" algn="r">
              <a:buNone/>
              <a:defRPr sz="1300">
                <a:solidFill>
                  <a:schemeClr val="accent6"/>
                </a:solidFill>
                <a:latin typeface="Lato"/>
                <a:ea typeface="Lato"/>
                <a:cs typeface="Lato"/>
                <a:sym typeface="Lato"/>
              </a:defRPr>
            </a:lvl4pPr>
            <a:lvl5pPr lvl="4" algn="r">
              <a:buNone/>
              <a:defRPr sz="1300">
                <a:solidFill>
                  <a:schemeClr val="accent6"/>
                </a:solidFill>
                <a:latin typeface="Lato"/>
                <a:ea typeface="Lato"/>
                <a:cs typeface="Lato"/>
                <a:sym typeface="Lato"/>
              </a:defRPr>
            </a:lvl5pPr>
            <a:lvl6pPr lvl="5" algn="r">
              <a:buNone/>
              <a:defRPr sz="1300">
                <a:solidFill>
                  <a:schemeClr val="accent6"/>
                </a:solidFill>
                <a:latin typeface="Lato"/>
                <a:ea typeface="Lato"/>
                <a:cs typeface="Lato"/>
                <a:sym typeface="Lato"/>
              </a:defRPr>
            </a:lvl6pPr>
            <a:lvl7pPr lvl="6" algn="r">
              <a:buNone/>
              <a:defRPr sz="1300">
                <a:solidFill>
                  <a:schemeClr val="accent6"/>
                </a:solidFill>
                <a:latin typeface="Lato"/>
                <a:ea typeface="Lato"/>
                <a:cs typeface="Lato"/>
                <a:sym typeface="Lato"/>
              </a:defRPr>
            </a:lvl7pPr>
            <a:lvl8pPr lvl="7" algn="r">
              <a:buNone/>
              <a:defRPr sz="1300">
                <a:solidFill>
                  <a:schemeClr val="accent6"/>
                </a:solidFill>
                <a:latin typeface="Lato"/>
                <a:ea typeface="Lato"/>
                <a:cs typeface="Lato"/>
                <a:sym typeface="Lato"/>
              </a:defRPr>
            </a:lvl8pPr>
            <a:lvl9pPr lvl="8" algn="r">
              <a:buNone/>
              <a:defRPr sz="1300">
                <a:solidFill>
                  <a:schemeClr val="accent6"/>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6" r:id="rId7"/>
    <p:sldLayoutId id="2147483657" r:id="rId8"/>
    <p:sldLayoutId id="214748365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7.xml"/><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4.xml"/><Relationship Id="rId5" Type="http://schemas.openxmlformats.org/officeDocument/2006/relationships/chart" Target="../charts/chart8.xml"/><Relationship Id="rId4" Type="http://schemas.openxmlformats.org/officeDocument/2006/relationships/chart" Target="../charts/char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Layout" Target="../slideLayouts/slideLayout4.xml"/><Relationship Id="rId4" Type="http://schemas.openxmlformats.org/officeDocument/2006/relationships/image" Target="../media/image23.emf"/></Relationships>
</file>

<file path=ppt/slides/_rels/slide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4.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chart" Target="../charts/char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6.png"/><Relationship Id="rId1" Type="http://schemas.openxmlformats.org/officeDocument/2006/relationships/slideLayout" Target="../slideLayouts/slideLayout4.xml"/><Relationship Id="rId4" Type="http://schemas.openxmlformats.org/officeDocument/2006/relationships/image" Target="../media/image260.png"/></Relationships>
</file>

<file path=ppt/slides/_rels/slide2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NULL"/><Relationship Id="rId1" Type="http://schemas.openxmlformats.org/officeDocument/2006/relationships/slideLayout" Target="../slideLayouts/slideLayout4.xml"/><Relationship Id="rId5" Type="http://schemas.openxmlformats.org/officeDocument/2006/relationships/image" Target="../media/image31.png"/><Relationship Id="rId4" Type="http://schemas.openxmlformats.org/officeDocument/2006/relationships/image" Target="../media/image300.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8.emf"/><Relationship Id="rId1" Type="http://schemas.openxmlformats.org/officeDocument/2006/relationships/slideLayout" Target="../slideLayouts/slideLayout4.xml"/><Relationship Id="rId5" Type="http://schemas.openxmlformats.org/officeDocument/2006/relationships/image" Target="../media/image34.emf"/><Relationship Id="rId4" Type="http://schemas.openxmlformats.org/officeDocument/2006/relationships/image" Target="../media/image33.emf"/></Relationships>
</file>

<file path=ppt/slides/_rels/slide36.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7.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2"/>
          <p:cNvSpPr txBox="1">
            <a:spLocks noGrp="1"/>
          </p:cNvSpPr>
          <p:nvPr>
            <p:ph type="ctrTitle"/>
          </p:nvPr>
        </p:nvSpPr>
        <p:spPr>
          <a:xfrm>
            <a:off x="350874" y="2762725"/>
            <a:ext cx="7070652"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dirty="0"/>
              <a:t>FORECASTING INFLATION USING TIME SERIES ANALYSIS</a:t>
            </a:r>
            <a:endParaRPr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F750CCF-5303-487D-815F-844B92BF0268}"/>
              </a:ext>
            </a:extLst>
          </p:cNvPr>
          <p:cNvSpPr>
            <a:spLocks noGrp="1"/>
          </p:cNvSpPr>
          <p:nvPr>
            <p:ph type="sldNum" idx="12"/>
          </p:nvPr>
        </p:nvSpPr>
        <p:spPr>
          <a:xfrm>
            <a:off x="8473318" y="4682419"/>
            <a:ext cx="548700" cy="313500"/>
          </a:xfrm>
        </p:spPr>
        <p:txBody>
          <a:bodyPr/>
          <a:lstStyle/>
          <a:p>
            <a:pPr marL="0" lvl="0" indent="0" algn="r" rtl="0">
              <a:spcBef>
                <a:spcPts val="0"/>
              </a:spcBef>
              <a:spcAft>
                <a:spcPts val="0"/>
              </a:spcAft>
              <a:buNone/>
            </a:pPr>
            <a:fld id="{00000000-1234-1234-1234-123412341234}" type="slidenum">
              <a:rPr lang="en" smtClean="0"/>
              <a:t>10</a:t>
            </a:fld>
            <a:endParaRPr lang="en" dirty="0"/>
          </a:p>
        </p:txBody>
      </p:sp>
      <p:sp>
        <p:nvSpPr>
          <p:cNvPr id="20" name="Rounded Rectangle 9">
            <a:extLst>
              <a:ext uri="{FF2B5EF4-FFF2-40B4-BE49-F238E27FC236}">
                <a16:creationId xmlns:a16="http://schemas.microsoft.com/office/drawing/2014/main" id="{528C4731-5FC1-4F75-B5F5-83EDF758ACE9}"/>
              </a:ext>
            </a:extLst>
          </p:cNvPr>
          <p:cNvSpPr/>
          <p:nvPr/>
        </p:nvSpPr>
        <p:spPr>
          <a:xfrm rot="10800000" flipV="1">
            <a:off x="1516792" y="2821588"/>
            <a:ext cx="3281035" cy="1950664"/>
          </a:xfrm>
          <a:prstGeom prst="roundRect">
            <a:avLst>
              <a:gd name="adj" fmla="val 4681"/>
            </a:avLst>
          </a:prstGeom>
          <a:solidFill>
            <a:srgbClr val="4CC1EF"/>
          </a:solidFill>
          <a:ln w="12700" cap="flat" cmpd="sng" algn="ctr">
            <a:noFill/>
            <a:prstDash val="solid"/>
            <a:miter lim="800000"/>
          </a:ln>
          <a:effectLst/>
        </p:spPr>
        <p:txBody>
          <a:bodyPr lIns="182880" rIns="36576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panose="020F0502020204030204"/>
                <a:ea typeface="+mn-ea"/>
                <a:cs typeface="+mn-cs"/>
              </a:rPr>
              <a:t>Lorem Ipsum</a:t>
            </a:r>
          </a:p>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Lorem ipsum dolor sit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amet</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nibh</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est. A magna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maecenas</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quam</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magna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nec</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quis</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lorem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nunc</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Suspendisse</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viverra</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sodales</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mauris</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cras</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pharetra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proin</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egestas</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arcu</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erat</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dolor, at </a:t>
            </a:r>
            <a:r>
              <a:rPr kumimoji="0" lang="en-US" sz="1400" b="0" i="0" u="none" strike="noStrike" kern="1200" cap="none" spc="0" normalizeH="0" baseline="0" noProof="0" dirty="0" err="1">
                <a:ln>
                  <a:noFill/>
                </a:ln>
                <a:solidFill>
                  <a:prstClr val="white"/>
                </a:solidFill>
                <a:effectLst/>
                <a:uLnTx/>
                <a:uFillTx/>
                <a:latin typeface="Calibri" panose="020F0502020204030204"/>
                <a:ea typeface="+mn-ea"/>
                <a:cs typeface="+mn-cs"/>
              </a:rPr>
              <a:t>amet</a:t>
            </a: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ounded Rectangle 2">
            <a:extLst>
              <a:ext uri="{FF2B5EF4-FFF2-40B4-BE49-F238E27FC236}">
                <a16:creationId xmlns:a16="http://schemas.microsoft.com/office/drawing/2014/main" id="{4CCE51AE-164A-4585-86F3-B962782CEA2B}"/>
              </a:ext>
            </a:extLst>
          </p:cNvPr>
          <p:cNvSpPr/>
          <p:nvPr/>
        </p:nvSpPr>
        <p:spPr>
          <a:xfrm>
            <a:off x="4331660" y="710345"/>
            <a:ext cx="3281035" cy="1950664"/>
          </a:xfrm>
          <a:prstGeom prst="roundRect">
            <a:avLst>
              <a:gd name="adj" fmla="val 4681"/>
            </a:avLst>
          </a:prstGeom>
          <a:solidFill>
            <a:srgbClr val="C13018"/>
          </a:solidFill>
          <a:ln w="12700" cap="flat" cmpd="sng" algn="ctr">
            <a:noFill/>
            <a:prstDash val="solid"/>
            <a:miter lim="800000"/>
          </a:ln>
          <a:effectLst/>
        </p:spPr>
        <p:txBody>
          <a:bodyPr lIns="365760" r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1200"/>
              </a:spcBef>
              <a:spcAft>
                <a:spcPts val="0"/>
              </a:spcAft>
              <a:buClrTx/>
              <a:buSzTx/>
              <a:buFontTx/>
              <a:buNone/>
              <a:tabLst/>
              <a:defRPr/>
            </a:pPr>
            <a:r>
              <a:rPr kumimoji="0" lang="en-US" sz="2000" b="1" i="0" u="none" strike="noStrike" kern="1200" cap="none" spc="0" normalizeH="0" baseline="0" noProof="0" dirty="0">
                <a:ln>
                  <a:noFill/>
                </a:ln>
                <a:solidFill>
                  <a:sysClr val="window" lastClr="FFFFFF"/>
                </a:solidFill>
                <a:effectLst/>
                <a:uLnTx/>
                <a:uFillTx/>
                <a:latin typeface="Calibri" panose="020F0502020204030204"/>
                <a:ea typeface="+mn-ea"/>
                <a:cs typeface="+mn-cs"/>
              </a:rPr>
              <a:t>Augmented dickey </a:t>
            </a:r>
            <a:r>
              <a:rPr kumimoji="0" lang="en-US" sz="2000" b="1" i="0" u="none" strike="noStrike" kern="1200" cap="none" spc="0" normalizeH="0" baseline="0" noProof="0" dirty="0">
                <a:ln>
                  <a:noFill/>
                </a:ln>
                <a:solidFill>
                  <a:schemeClr val="bg1"/>
                </a:solidFill>
                <a:effectLst/>
                <a:uLnTx/>
                <a:uFillTx/>
                <a:latin typeface="Calibri" panose="020F0502020204030204"/>
                <a:ea typeface="+mn-ea"/>
                <a:cs typeface="+mn-cs"/>
              </a:rPr>
              <a:t>fuller (ADF) test</a:t>
            </a:r>
          </a:p>
          <a:p>
            <a:pPr lvl="0"/>
            <a:r>
              <a:rPr lang="en-IN" sz="1400" dirty="0">
                <a:solidFill>
                  <a:schemeClr val="bg1"/>
                </a:solidFill>
              </a:rPr>
              <a:t>H</a:t>
            </a:r>
            <a:r>
              <a:rPr lang="en-IN" sz="1400" baseline="-25000" dirty="0">
                <a:solidFill>
                  <a:schemeClr val="bg1"/>
                </a:solidFill>
              </a:rPr>
              <a:t>0</a:t>
            </a:r>
            <a:r>
              <a:rPr lang="en-IN" sz="1400" dirty="0">
                <a:solidFill>
                  <a:schemeClr val="bg1"/>
                </a:solidFill>
              </a:rPr>
              <a:t>:Unit root is present in time series sample </a:t>
            </a:r>
          </a:p>
          <a:p>
            <a:pPr lvl="0"/>
            <a:r>
              <a:rPr lang="en-IN" sz="1400" dirty="0">
                <a:solidFill>
                  <a:schemeClr val="bg1"/>
                </a:solidFill>
              </a:rPr>
              <a:t>v/s</a:t>
            </a:r>
          </a:p>
          <a:p>
            <a:pPr lvl="0"/>
            <a:r>
              <a:rPr lang="en-IN" sz="1400" dirty="0">
                <a:solidFill>
                  <a:schemeClr val="bg1"/>
                </a:solidFill>
              </a:rPr>
              <a:t>H</a:t>
            </a:r>
            <a:r>
              <a:rPr lang="en-IN" sz="1400" baseline="-25000" dirty="0">
                <a:solidFill>
                  <a:schemeClr val="bg1"/>
                </a:solidFill>
              </a:rPr>
              <a:t>1</a:t>
            </a:r>
            <a:r>
              <a:rPr lang="en-IN" sz="1400" dirty="0">
                <a:solidFill>
                  <a:schemeClr val="bg1"/>
                </a:solidFill>
              </a:rPr>
              <a:t>: Time Series is stationary</a:t>
            </a:r>
          </a:p>
        </p:txBody>
      </p:sp>
      <p:sp>
        <p:nvSpPr>
          <p:cNvPr id="24" name="Isosceles Triangle 23">
            <a:extLst>
              <a:ext uri="{FF2B5EF4-FFF2-40B4-BE49-F238E27FC236}">
                <a16:creationId xmlns:a16="http://schemas.microsoft.com/office/drawing/2014/main" id="{6ADB0A11-A041-4FAD-A291-DAD423215FEF}"/>
              </a:ext>
            </a:extLst>
          </p:cNvPr>
          <p:cNvSpPr/>
          <p:nvPr/>
        </p:nvSpPr>
        <p:spPr>
          <a:xfrm rot="16200000">
            <a:off x="3992038" y="970664"/>
            <a:ext cx="437516" cy="386054"/>
          </a:xfrm>
          <a:prstGeom prst="triangle">
            <a:avLst/>
          </a:prstGeom>
          <a:solidFill>
            <a:srgbClr val="C13018"/>
          </a:solidFill>
          <a:ln w="12700" cap="flat" cmpd="sng" algn="ctr">
            <a:noFill/>
            <a:prstDash val="solid"/>
            <a:miter lim="800000"/>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panose="020F0502020204030204"/>
              <a:ea typeface="+mn-ea"/>
              <a:cs typeface="+mn-cs"/>
            </a:endParaRPr>
          </a:p>
        </p:txBody>
      </p:sp>
      <p:sp>
        <p:nvSpPr>
          <p:cNvPr id="25" name="Freeform 10">
            <a:extLst>
              <a:ext uri="{FF2B5EF4-FFF2-40B4-BE49-F238E27FC236}">
                <a16:creationId xmlns:a16="http://schemas.microsoft.com/office/drawing/2014/main" id="{481B222F-42D6-48B7-9656-FD9F1AC45B1D}"/>
              </a:ext>
            </a:extLst>
          </p:cNvPr>
          <p:cNvSpPr/>
          <p:nvPr/>
        </p:nvSpPr>
        <p:spPr>
          <a:xfrm flipH="1" flipV="1">
            <a:off x="4569563" y="2821587"/>
            <a:ext cx="228264" cy="1950664"/>
          </a:xfrm>
          <a:custGeom>
            <a:avLst/>
            <a:gdLst>
              <a:gd name="connsiteX0" fmla="*/ 89278 w 1207902"/>
              <a:gd name="connsiteY0" fmla="*/ 0 h 1907250"/>
              <a:gd name="connsiteX1" fmla="*/ 1207902 w 1207902"/>
              <a:gd name="connsiteY1" fmla="*/ 0 h 1907250"/>
              <a:gd name="connsiteX2" fmla="*/ 1207902 w 1207902"/>
              <a:gd name="connsiteY2" fmla="*/ 1907250 h 1907250"/>
              <a:gd name="connsiteX3" fmla="*/ 89278 w 1207902"/>
              <a:gd name="connsiteY3" fmla="*/ 1907250 h 1907250"/>
              <a:gd name="connsiteX4" fmla="*/ 0 w 1207902"/>
              <a:gd name="connsiteY4" fmla="*/ 1817972 h 1907250"/>
              <a:gd name="connsiteX5" fmla="*/ 0 w 1207902"/>
              <a:gd name="connsiteY5" fmla="*/ 89278 h 1907250"/>
              <a:gd name="connsiteX6" fmla="*/ 89278 w 1207902"/>
              <a:gd name="connsiteY6" fmla="*/ 0 h 19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902" h="1907250">
                <a:moveTo>
                  <a:pt x="89278" y="0"/>
                </a:moveTo>
                <a:lnTo>
                  <a:pt x="1207902" y="0"/>
                </a:lnTo>
                <a:lnTo>
                  <a:pt x="1207902" y="1907250"/>
                </a:lnTo>
                <a:lnTo>
                  <a:pt x="89278" y="1907250"/>
                </a:lnTo>
                <a:cubicBezTo>
                  <a:pt x="39971" y="1907250"/>
                  <a:pt x="0" y="1867279"/>
                  <a:pt x="0" y="1817972"/>
                </a:cubicBezTo>
                <a:lnTo>
                  <a:pt x="0" y="89278"/>
                </a:lnTo>
                <a:cubicBezTo>
                  <a:pt x="0" y="39971"/>
                  <a:pt x="39971" y="0"/>
                  <a:pt x="89278" y="0"/>
                </a:cubicBezTo>
                <a:close/>
              </a:path>
            </a:pathLst>
          </a:custGeom>
          <a:solidFill>
            <a:srgbClr val="4CC1EF">
              <a:lumMod val="60000"/>
              <a:lumOff val="40000"/>
            </a:srgbClr>
          </a:solidFill>
          <a:ln w="12700" cap="flat" cmpd="sng" algn="ctr">
            <a:noFill/>
            <a:prstDash val="solid"/>
            <a:miter lim="800000"/>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panose="020F0502020204030204"/>
              <a:ea typeface="+mn-ea"/>
              <a:cs typeface="+mn-cs"/>
            </a:endParaRPr>
          </a:p>
        </p:txBody>
      </p:sp>
      <p:sp>
        <p:nvSpPr>
          <p:cNvPr id="26" name="Isosceles Triangle 25">
            <a:extLst>
              <a:ext uri="{FF2B5EF4-FFF2-40B4-BE49-F238E27FC236}">
                <a16:creationId xmlns:a16="http://schemas.microsoft.com/office/drawing/2014/main" id="{0B6C857C-B828-43F5-805E-A60DC190E90C}"/>
              </a:ext>
            </a:extLst>
          </p:cNvPr>
          <p:cNvSpPr/>
          <p:nvPr/>
        </p:nvSpPr>
        <p:spPr>
          <a:xfrm rot="16200000" flipV="1">
            <a:off x="4740972" y="3420167"/>
            <a:ext cx="401717" cy="346307"/>
          </a:xfrm>
          <a:prstGeom prst="triangle">
            <a:avLst/>
          </a:prstGeom>
          <a:solidFill>
            <a:srgbClr val="4CC1EF"/>
          </a:solidFill>
          <a:ln w="12700" cap="flat" cmpd="sng" algn="ctr">
            <a:noFill/>
            <a:prstDash val="solid"/>
            <a:miter lim="800000"/>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panose="020F0502020204030204"/>
              <a:ea typeface="+mn-ea"/>
              <a:cs typeface="+mn-cs"/>
            </a:endParaRPr>
          </a:p>
        </p:txBody>
      </p:sp>
      <p:sp>
        <p:nvSpPr>
          <p:cNvPr id="36" name="TextBox 74">
            <a:extLst>
              <a:ext uri="{FF2B5EF4-FFF2-40B4-BE49-F238E27FC236}">
                <a16:creationId xmlns:a16="http://schemas.microsoft.com/office/drawing/2014/main" id="{CBC0453D-86FC-4C07-8A62-CFBF1A255E59}"/>
              </a:ext>
            </a:extLst>
          </p:cNvPr>
          <p:cNvSpPr txBox="1"/>
          <p:nvPr/>
        </p:nvSpPr>
        <p:spPr>
          <a:xfrm>
            <a:off x="5398131" y="3270666"/>
            <a:ext cx="3385371" cy="830997"/>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1600" dirty="0">
                <a:solidFill>
                  <a:srgbClr val="050607"/>
                </a:solidFill>
              </a:rPr>
              <a:t>Shows if a time series is stationary around mean or linear trend, or is non-stationary due to a unit root.</a:t>
            </a:r>
            <a:endParaRPr lang="en-IN" sz="1600" dirty="0">
              <a:solidFill>
                <a:srgbClr val="050607"/>
              </a:solidFill>
            </a:endParaRPr>
          </a:p>
        </p:txBody>
      </p:sp>
      <p:sp>
        <p:nvSpPr>
          <p:cNvPr id="38" name="Freeform 10">
            <a:extLst>
              <a:ext uri="{FF2B5EF4-FFF2-40B4-BE49-F238E27FC236}">
                <a16:creationId xmlns:a16="http://schemas.microsoft.com/office/drawing/2014/main" id="{1CBE9CD5-628C-4D5C-9263-4BD0DE5FA8AD}"/>
              </a:ext>
            </a:extLst>
          </p:cNvPr>
          <p:cNvSpPr/>
          <p:nvPr/>
        </p:nvSpPr>
        <p:spPr>
          <a:xfrm flipH="1" flipV="1">
            <a:off x="4569563" y="2857873"/>
            <a:ext cx="228264" cy="1950664"/>
          </a:xfrm>
          <a:custGeom>
            <a:avLst/>
            <a:gdLst>
              <a:gd name="connsiteX0" fmla="*/ 89278 w 1207902"/>
              <a:gd name="connsiteY0" fmla="*/ 0 h 1907250"/>
              <a:gd name="connsiteX1" fmla="*/ 1207902 w 1207902"/>
              <a:gd name="connsiteY1" fmla="*/ 0 h 1907250"/>
              <a:gd name="connsiteX2" fmla="*/ 1207902 w 1207902"/>
              <a:gd name="connsiteY2" fmla="*/ 1907250 h 1907250"/>
              <a:gd name="connsiteX3" fmla="*/ 89278 w 1207902"/>
              <a:gd name="connsiteY3" fmla="*/ 1907250 h 1907250"/>
              <a:gd name="connsiteX4" fmla="*/ 0 w 1207902"/>
              <a:gd name="connsiteY4" fmla="*/ 1817972 h 1907250"/>
              <a:gd name="connsiteX5" fmla="*/ 0 w 1207902"/>
              <a:gd name="connsiteY5" fmla="*/ 89278 h 1907250"/>
              <a:gd name="connsiteX6" fmla="*/ 89278 w 1207902"/>
              <a:gd name="connsiteY6" fmla="*/ 0 h 19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902" h="1907250">
                <a:moveTo>
                  <a:pt x="89278" y="0"/>
                </a:moveTo>
                <a:lnTo>
                  <a:pt x="1207902" y="0"/>
                </a:lnTo>
                <a:lnTo>
                  <a:pt x="1207902" y="1907250"/>
                </a:lnTo>
                <a:lnTo>
                  <a:pt x="89278" y="1907250"/>
                </a:lnTo>
                <a:cubicBezTo>
                  <a:pt x="39971" y="1907250"/>
                  <a:pt x="0" y="1867279"/>
                  <a:pt x="0" y="1817972"/>
                </a:cubicBezTo>
                <a:lnTo>
                  <a:pt x="0" y="89278"/>
                </a:lnTo>
                <a:cubicBezTo>
                  <a:pt x="0" y="39971"/>
                  <a:pt x="39971" y="0"/>
                  <a:pt x="89278" y="0"/>
                </a:cubicBezTo>
                <a:close/>
              </a:path>
            </a:pathLst>
          </a:custGeom>
          <a:solidFill>
            <a:srgbClr val="4CC1EF">
              <a:lumMod val="60000"/>
              <a:lumOff val="40000"/>
            </a:srgbClr>
          </a:solidFill>
          <a:ln w="12700" cap="flat" cmpd="sng" algn="ctr">
            <a:noFill/>
            <a:prstDash val="solid"/>
            <a:miter lim="800000"/>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panose="020F0502020204030204"/>
              <a:ea typeface="+mn-ea"/>
              <a:cs typeface="+mn-cs"/>
            </a:endParaRPr>
          </a:p>
        </p:txBody>
      </p:sp>
      <p:sp>
        <p:nvSpPr>
          <p:cNvPr id="39" name="Rounded Rectangle 9">
            <a:extLst>
              <a:ext uri="{FF2B5EF4-FFF2-40B4-BE49-F238E27FC236}">
                <a16:creationId xmlns:a16="http://schemas.microsoft.com/office/drawing/2014/main" id="{4C81DDE0-B19C-401D-BF80-8D953090A23E}"/>
              </a:ext>
            </a:extLst>
          </p:cNvPr>
          <p:cNvSpPr/>
          <p:nvPr/>
        </p:nvSpPr>
        <p:spPr>
          <a:xfrm rot="10800000" flipV="1">
            <a:off x="1518906" y="2821587"/>
            <a:ext cx="3281035" cy="1950664"/>
          </a:xfrm>
          <a:prstGeom prst="roundRect">
            <a:avLst>
              <a:gd name="adj" fmla="val 4681"/>
            </a:avLst>
          </a:prstGeom>
          <a:solidFill>
            <a:srgbClr val="4CC1EF"/>
          </a:solidFill>
          <a:ln w="12700" cap="flat" cmpd="sng" algn="ctr">
            <a:noFill/>
            <a:prstDash val="solid"/>
            <a:miter lim="800000"/>
          </a:ln>
          <a:effectLst/>
        </p:spPr>
        <p:txBody>
          <a:bodyPr lIns="182880" rIns="36576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endParaRPr lang="en-IN" sz="2000" dirty="0">
              <a:solidFill>
                <a:schemeClr val="bg1"/>
              </a:solidFill>
            </a:endParaRPr>
          </a:p>
          <a:p>
            <a:pPr lvl="0"/>
            <a:endParaRPr lang="en-IN" sz="2000" dirty="0">
              <a:solidFill>
                <a:schemeClr val="bg1"/>
              </a:solidFill>
            </a:endParaRPr>
          </a:p>
          <a:p>
            <a:pPr lvl="0"/>
            <a:r>
              <a:rPr lang="en-IN" sz="2000" b="1" dirty="0">
                <a:solidFill>
                  <a:schemeClr val="bg1"/>
                </a:solidFill>
              </a:rPr>
              <a:t>Kwiatkowski–Phillips–Schmidt–Shin (KPSS) Test</a:t>
            </a:r>
          </a:p>
          <a:p>
            <a:pPr lvl="0" algn="just"/>
            <a:r>
              <a:rPr lang="en-IN" sz="1400" dirty="0">
                <a:solidFill>
                  <a:schemeClr val="bg1"/>
                </a:solidFill>
              </a:rPr>
              <a:t>H</a:t>
            </a:r>
            <a:r>
              <a:rPr lang="en-IN" sz="1400" baseline="-25000" dirty="0">
                <a:solidFill>
                  <a:schemeClr val="bg1"/>
                </a:solidFill>
              </a:rPr>
              <a:t>0</a:t>
            </a:r>
            <a:r>
              <a:rPr lang="en-IN" sz="1400" dirty="0">
                <a:solidFill>
                  <a:schemeClr val="bg1"/>
                </a:solidFill>
              </a:rPr>
              <a:t>: Time series is stationary</a:t>
            </a:r>
          </a:p>
          <a:p>
            <a:pPr lvl="0" algn="just"/>
            <a:r>
              <a:rPr lang="en-IN" sz="1400" dirty="0">
                <a:solidFill>
                  <a:schemeClr val="bg1"/>
                </a:solidFill>
              </a:rPr>
              <a:t>v/s</a:t>
            </a:r>
          </a:p>
          <a:p>
            <a:pPr lvl="0" algn="just"/>
            <a:r>
              <a:rPr lang="en-IN" sz="1400" dirty="0">
                <a:solidFill>
                  <a:schemeClr val="bg1"/>
                </a:solidFill>
              </a:rPr>
              <a:t>H</a:t>
            </a:r>
            <a:r>
              <a:rPr lang="en-IN" sz="1400" baseline="-25000" dirty="0">
                <a:solidFill>
                  <a:schemeClr val="bg1"/>
                </a:solidFill>
              </a:rPr>
              <a:t>1</a:t>
            </a:r>
            <a:r>
              <a:rPr lang="en-IN" sz="1400" dirty="0">
                <a:solidFill>
                  <a:schemeClr val="bg1"/>
                </a:solidFill>
              </a:rPr>
              <a:t>: Time series data is not stationary</a:t>
            </a:r>
          </a:p>
          <a:p>
            <a:pPr lvl="0"/>
            <a:endParaRPr lang="en-IN" sz="2000" dirty="0">
              <a:solidFill>
                <a:schemeClr val="bg1"/>
              </a:solidFill>
            </a:endParaRPr>
          </a:p>
          <a:p>
            <a:pPr lvl="0"/>
            <a:endParaRPr lang="en-IN" sz="2000" dirty="0">
              <a:solidFill>
                <a:schemeClr val="bg1"/>
              </a:solidFill>
            </a:endParaRPr>
          </a:p>
        </p:txBody>
      </p:sp>
      <p:sp>
        <p:nvSpPr>
          <p:cNvPr id="40" name="Freeform 10">
            <a:extLst>
              <a:ext uri="{FF2B5EF4-FFF2-40B4-BE49-F238E27FC236}">
                <a16:creationId xmlns:a16="http://schemas.microsoft.com/office/drawing/2014/main" id="{1059AD4D-FDD7-48DB-8886-E41D4CCDEF9F}"/>
              </a:ext>
            </a:extLst>
          </p:cNvPr>
          <p:cNvSpPr/>
          <p:nvPr/>
        </p:nvSpPr>
        <p:spPr>
          <a:xfrm flipH="1" flipV="1">
            <a:off x="4569563" y="2821587"/>
            <a:ext cx="228264" cy="1950664"/>
          </a:xfrm>
          <a:custGeom>
            <a:avLst/>
            <a:gdLst>
              <a:gd name="connsiteX0" fmla="*/ 89278 w 1207902"/>
              <a:gd name="connsiteY0" fmla="*/ 0 h 1907250"/>
              <a:gd name="connsiteX1" fmla="*/ 1207902 w 1207902"/>
              <a:gd name="connsiteY1" fmla="*/ 0 h 1907250"/>
              <a:gd name="connsiteX2" fmla="*/ 1207902 w 1207902"/>
              <a:gd name="connsiteY2" fmla="*/ 1907250 h 1907250"/>
              <a:gd name="connsiteX3" fmla="*/ 89278 w 1207902"/>
              <a:gd name="connsiteY3" fmla="*/ 1907250 h 1907250"/>
              <a:gd name="connsiteX4" fmla="*/ 0 w 1207902"/>
              <a:gd name="connsiteY4" fmla="*/ 1817972 h 1907250"/>
              <a:gd name="connsiteX5" fmla="*/ 0 w 1207902"/>
              <a:gd name="connsiteY5" fmla="*/ 89278 h 1907250"/>
              <a:gd name="connsiteX6" fmla="*/ 89278 w 1207902"/>
              <a:gd name="connsiteY6" fmla="*/ 0 h 19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902" h="1907250">
                <a:moveTo>
                  <a:pt x="89278" y="0"/>
                </a:moveTo>
                <a:lnTo>
                  <a:pt x="1207902" y="0"/>
                </a:lnTo>
                <a:lnTo>
                  <a:pt x="1207902" y="1907250"/>
                </a:lnTo>
                <a:lnTo>
                  <a:pt x="89278" y="1907250"/>
                </a:lnTo>
                <a:cubicBezTo>
                  <a:pt x="39971" y="1907250"/>
                  <a:pt x="0" y="1867279"/>
                  <a:pt x="0" y="1817972"/>
                </a:cubicBezTo>
                <a:lnTo>
                  <a:pt x="0" y="89278"/>
                </a:lnTo>
                <a:cubicBezTo>
                  <a:pt x="0" y="39971"/>
                  <a:pt x="39971" y="0"/>
                  <a:pt x="89278" y="0"/>
                </a:cubicBezTo>
                <a:close/>
              </a:path>
            </a:pathLst>
          </a:custGeom>
          <a:solidFill>
            <a:srgbClr val="4CC1EF">
              <a:lumMod val="60000"/>
              <a:lumOff val="40000"/>
            </a:srgbClr>
          </a:solidFill>
          <a:ln w="12700" cap="flat" cmpd="sng" algn="ctr">
            <a:noFill/>
            <a:prstDash val="solid"/>
            <a:miter lim="800000"/>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panose="020F0502020204030204"/>
              <a:ea typeface="+mn-ea"/>
              <a:cs typeface="+mn-cs"/>
            </a:endParaRPr>
          </a:p>
        </p:txBody>
      </p:sp>
      <p:sp>
        <p:nvSpPr>
          <p:cNvPr id="41" name="Freeform 5">
            <a:extLst>
              <a:ext uri="{FF2B5EF4-FFF2-40B4-BE49-F238E27FC236}">
                <a16:creationId xmlns:a16="http://schemas.microsoft.com/office/drawing/2014/main" id="{5C3038A7-4497-433D-AAE0-518E4B00D821}"/>
              </a:ext>
            </a:extLst>
          </p:cNvPr>
          <p:cNvSpPr/>
          <p:nvPr/>
        </p:nvSpPr>
        <p:spPr>
          <a:xfrm>
            <a:off x="4329560" y="697771"/>
            <a:ext cx="221147" cy="1950664"/>
          </a:xfrm>
          <a:custGeom>
            <a:avLst/>
            <a:gdLst>
              <a:gd name="connsiteX0" fmla="*/ 89278 w 1207902"/>
              <a:gd name="connsiteY0" fmla="*/ 0 h 1907250"/>
              <a:gd name="connsiteX1" fmla="*/ 1207902 w 1207902"/>
              <a:gd name="connsiteY1" fmla="*/ 0 h 1907250"/>
              <a:gd name="connsiteX2" fmla="*/ 1207902 w 1207902"/>
              <a:gd name="connsiteY2" fmla="*/ 1907250 h 1907250"/>
              <a:gd name="connsiteX3" fmla="*/ 89278 w 1207902"/>
              <a:gd name="connsiteY3" fmla="*/ 1907250 h 1907250"/>
              <a:gd name="connsiteX4" fmla="*/ 0 w 1207902"/>
              <a:gd name="connsiteY4" fmla="*/ 1817972 h 1907250"/>
              <a:gd name="connsiteX5" fmla="*/ 0 w 1207902"/>
              <a:gd name="connsiteY5" fmla="*/ 89278 h 1907250"/>
              <a:gd name="connsiteX6" fmla="*/ 89278 w 1207902"/>
              <a:gd name="connsiteY6" fmla="*/ 0 h 19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7902" h="1907250">
                <a:moveTo>
                  <a:pt x="89278" y="0"/>
                </a:moveTo>
                <a:lnTo>
                  <a:pt x="1207902" y="0"/>
                </a:lnTo>
                <a:lnTo>
                  <a:pt x="1207902" y="1907250"/>
                </a:lnTo>
                <a:lnTo>
                  <a:pt x="89278" y="1907250"/>
                </a:lnTo>
                <a:cubicBezTo>
                  <a:pt x="39971" y="1907250"/>
                  <a:pt x="0" y="1867279"/>
                  <a:pt x="0" y="1817972"/>
                </a:cubicBezTo>
                <a:lnTo>
                  <a:pt x="0" y="89278"/>
                </a:lnTo>
                <a:cubicBezTo>
                  <a:pt x="0" y="39971"/>
                  <a:pt x="39971" y="0"/>
                  <a:pt x="89278" y="0"/>
                </a:cubicBezTo>
                <a:close/>
              </a:path>
            </a:pathLst>
          </a:custGeom>
          <a:solidFill>
            <a:srgbClr val="C13018">
              <a:lumMod val="40000"/>
              <a:lumOff val="60000"/>
            </a:srgbClr>
          </a:solidFill>
          <a:ln w="12700" cap="flat" cmpd="sng" algn="ctr">
            <a:noFill/>
            <a:prstDash val="solid"/>
            <a:miter lim="800000"/>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panose="020F0502020204030204"/>
              <a:ea typeface="+mn-ea"/>
              <a:cs typeface="+mn-cs"/>
            </a:endParaRPr>
          </a:p>
        </p:txBody>
      </p:sp>
      <p:sp>
        <p:nvSpPr>
          <p:cNvPr id="42" name="TextBox 77">
            <a:extLst>
              <a:ext uri="{FF2B5EF4-FFF2-40B4-BE49-F238E27FC236}">
                <a16:creationId xmlns:a16="http://schemas.microsoft.com/office/drawing/2014/main" id="{5419CE6E-C432-47EB-B786-E8566BB70009}"/>
              </a:ext>
            </a:extLst>
          </p:cNvPr>
          <p:cNvSpPr txBox="1"/>
          <p:nvPr/>
        </p:nvSpPr>
        <p:spPr>
          <a:xfrm>
            <a:off x="905029" y="979025"/>
            <a:ext cx="2929293" cy="369332"/>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dirty="0">
                <a:solidFill>
                  <a:srgbClr val="050607"/>
                </a:solidFill>
              </a:rPr>
              <a:t>Unit root test for stationarity</a:t>
            </a:r>
            <a:r>
              <a:rPr lang="en-IN" sz="1050" dirty="0">
                <a:solidFill>
                  <a:srgbClr val="050607"/>
                </a:solidFill>
              </a:rPr>
              <a:t>.</a:t>
            </a:r>
          </a:p>
        </p:txBody>
      </p:sp>
      <p:sp>
        <p:nvSpPr>
          <p:cNvPr id="43" name="TextBox 42">
            <a:extLst>
              <a:ext uri="{FF2B5EF4-FFF2-40B4-BE49-F238E27FC236}">
                <a16:creationId xmlns:a16="http://schemas.microsoft.com/office/drawing/2014/main" id="{7BD6D1B2-4510-4845-8F89-25D0F674E394}"/>
              </a:ext>
            </a:extLst>
          </p:cNvPr>
          <p:cNvSpPr txBox="1"/>
          <p:nvPr/>
        </p:nvSpPr>
        <p:spPr>
          <a:xfrm>
            <a:off x="145335" y="210227"/>
            <a:ext cx="3549715" cy="400110"/>
          </a:xfrm>
          <a:prstGeom prst="rect">
            <a:avLst/>
          </a:prstGeom>
          <a:noFill/>
          <a:ln w="28575">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2000" b="0" i="0" u="none" strike="noStrike" kern="0" cap="none" spc="0" normalizeH="0" baseline="0" noProof="0" dirty="0">
                <a:ln>
                  <a:noFill/>
                </a:ln>
                <a:solidFill>
                  <a:srgbClr val="000000"/>
                </a:solidFill>
                <a:effectLst/>
                <a:uLnTx/>
                <a:uFillTx/>
                <a:latin typeface="Arial"/>
                <a:cs typeface="Arial"/>
                <a:sym typeface="Arial"/>
              </a:rPr>
              <a:t>TESTS FOR STATIONARITY</a:t>
            </a:r>
          </a:p>
        </p:txBody>
      </p:sp>
    </p:spTree>
    <p:extLst>
      <p:ext uri="{BB962C8B-B14F-4D97-AF65-F5344CB8AC3E}">
        <p14:creationId xmlns:p14="http://schemas.microsoft.com/office/powerpoint/2010/main" val="2697886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911D94A-4DF1-4185-B2F0-DFF3E0A344E5}"/>
              </a:ext>
            </a:extLst>
          </p:cNvPr>
          <p:cNvSpPr/>
          <p:nvPr/>
        </p:nvSpPr>
        <p:spPr>
          <a:xfrm>
            <a:off x="914400" y="44552"/>
            <a:ext cx="3066635" cy="3077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sz="1600" b="1" dirty="0"/>
              <a:t>Before differencing</a:t>
            </a:r>
          </a:p>
        </p:txBody>
      </p:sp>
      <p:sp>
        <p:nvSpPr>
          <p:cNvPr id="16" name="Rectangle 15">
            <a:extLst>
              <a:ext uri="{FF2B5EF4-FFF2-40B4-BE49-F238E27FC236}">
                <a16:creationId xmlns:a16="http://schemas.microsoft.com/office/drawing/2014/main" id="{5744C62B-1345-4A76-BF34-0E45D9FEAA01}"/>
              </a:ext>
            </a:extLst>
          </p:cNvPr>
          <p:cNvSpPr/>
          <p:nvPr/>
        </p:nvSpPr>
        <p:spPr>
          <a:xfrm>
            <a:off x="5369442" y="45353"/>
            <a:ext cx="2860158" cy="3077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sz="1600" b="1" dirty="0"/>
              <a:t>After first differencing </a:t>
            </a:r>
          </a:p>
        </p:txBody>
      </p:sp>
      <p:sp>
        <p:nvSpPr>
          <p:cNvPr id="18" name="Rectangle 17">
            <a:extLst>
              <a:ext uri="{FF2B5EF4-FFF2-40B4-BE49-F238E27FC236}">
                <a16:creationId xmlns:a16="http://schemas.microsoft.com/office/drawing/2014/main" id="{695872F4-38A2-410A-B2D4-EABA41840B08}"/>
              </a:ext>
            </a:extLst>
          </p:cNvPr>
          <p:cNvSpPr/>
          <p:nvPr/>
        </p:nvSpPr>
        <p:spPr>
          <a:xfrm>
            <a:off x="2906147" y="3257008"/>
            <a:ext cx="3242929" cy="36507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sz="1600" b="1" dirty="0"/>
              <a:t>After second differencing</a:t>
            </a:r>
          </a:p>
        </p:txBody>
      </p:sp>
      <p:sp>
        <p:nvSpPr>
          <p:cNvPr id="8" name="Slide Number Placeholder 1">
            <a:extLst>
              <a:ext uri="{FF2B5EF4-FFF2-40B4-BE49-F238E27FC236}">
                <a16:creationId xmlns:a16="http://schemas.microsoft.com/office/drawing/2014/main" id="{59071A86-3F34-4AF0-98AE-05854634C33C}"/>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11</a:t>
            </a:fld>
            <a:endParaRPr lang="en" dirty="0"/>
          </a:p>
        </p:txBody>
      </p:sp>
      <p:pic>
        <p:nvPicPr>
          <p:cNvPr id="7" name="Picture 6">
            <a:extLst>
              <a:ext uri="{FF2B5EF4-FFF2-40B4-BE49-F238E27FC236}">
                <a16:creationId xmlns:a16="http://schemas.microsoft.com/office/drawing/2014/main" id="{D3076C26-D155-4440-AAE0-D51A112959EE}"/>
              </a:ext>
            </a:extLst>
          </p:cNvPr>
          <p:cNvPicPr>
            <a:picLocks noChangeAspect="1"/>
          </p:cNvPicPr>
          <p:nvPr/>
        </p:nvPicPr>
        <p:blipFill>
          <a:blip r:embed="rId2"/>
          <a:stretch>
            <a:fillRect/>
          </a:stretch>
        </p:blipFill>
        <p:spPr>
          <a:xfrm>
            <a:off x="327096" y="385369"/>
            <a:ext cx="4073283" cy="2843646"/>
          </a:xfrm>
          <a:prstGeom prst="rect">
            <a:avLst/>
          </a:prstGeom>
          <a:ln w="28575">
            <a:solidFill>
              <a:srgbClr val="050607"/>
            </a:solidFill>
          </a:ln>
        </p:spPr>
      </p:pic>
      <p:pic>
        <p:nvPicPr>
          <p:cNvPr id="14" name="Picture 13">
            <a:extLst>
              <a:ext uri="{FF2B5EF4-FFF2-40B4-BE49-F238E27FC236}">
                <a16:creationId xmlns:a16="http://schemas.microsoft.com/office/drawing/2014/main" id="{0ED47AD9-99F0-4B78-BE09-A8F9B14F8E9E}"/>
              </a:ext>
            </a:extLst>
          </p:cNvPr>
          <p:cNvPicPr>
            <a:picLocks noChangeAspect="1"/>
          </p:cNvPicPr>
          <p:nvPr/>
        </p:nvPicPr>
        <p:blipFill>
          <a:blip r:embed="rId3"/>
          <a:stretch>
            <a:fillRect/>
          </a:stretch>
        </p:blipFill>
        <p:spPr>
          <a:xfrm>
            <a:off x="4527612" y="380321"/>
            <a:ext cx="4378563" cy="2843646"/>
          </a:xfrm>
          <a:prstGeom prst="rect">
            <a:avLst/>
          </a:prstGeom>
          <a:ln w="28575">
            <a:solidFill>
              <a:srgbClr val="050607"/>
            </a:solidFill>
          </a:ln>
        </p:spPr>
      </p:pic>
      <p:pic>
        <p:nvPicPr>
          <p:cNvPr id="19" name="Picture 18">
            <a:extLst>
              <a:ext uri="{FF2B5EF4-FFF2-40B4-BE49-F238E27FC236}">
                <a16:creationId xmlns:a16="http://schemas.microsoft.com/office/drawing/2014/main" id="{4321D9F0-3CD4-46EA-A3BB-72E43F3CA244}"/>
              </a:ext>
            </a:extLst>
          </p:cNvPr>
          <p:cNvPicPr>
            <a:picLocks noChangeAspect="1"/>
          </p:cNvPicPr>
          <p:nvPr/>
        </p:nvPicPr>
        <p:blipFill>
          <a:blip r:embed="rId4"/>
          <a:stretch>
            <a:fillRect/>
          </a:stretch>
        </p:blipFill>
        <p:spPr>
          <a:xfrm>
            <a:off x="2506174" y="3650079"/>
            <a:ext cx="4042874" cy="1369445"/>
          </a:xfrm>
          <a:prstGeom prst="rect">
            <a:avLst/>
          </a:prstGeom>
          <a:ln w="28575">
            <a:solidFill>
              <a:srgbClr val="050607"/>
            </a:solidFill>
          </a:ln>
        </p:spPr>
      </p:pic>
    </p:spTree>
    <p:extLst>
      <p:ext uri="{BB962C8B-B14F-4D97-AF65-F5344CB8AC3E}">
        <p14:creationId xmlns:p14="http://schemas.microsoft.com/office/powerpoint/2010/main" val="1032253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4" name="Rectangle 3">
            <a:extLst>
              <a:ext uri="{FF2B5EF4-FFF2-40B4-BE49-F238E27FC236}">
                <a16:creationId xmlns:a16="http://schemas.microsoft.com/office/drawing/2014/main" id="{02A6983C-43A5-458A-A542-4EF979810691}"/>
              </a:ext>
            </a:extLst>
          </p:cNvPr>
          <p:cNvSpPr/>
          <p:nvPr/>
        </p:nvSpPr>
        <p:spPr>
          <a:xfrm>
            <a:off x="2945103" y="132780"/>
            <a:ext cx="2923654" cy="401347"/>
          </a:xfrm>
          <a:prstGeom prst="rect">
            <a:avLst/>
          </a:prstGeom>
          <a:ln>
            <a:solidFill>
              <a:srgbClr val="050607"/>
            </a:solidFill>
          </a:ln>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chemeClr val="accent3">
                    <a:lumMod val="75000"/>
                  </a:schemeClr>
                </a:solidFill>
              </a:rPr>
              <a:t> ACF OF INDIA’S CPI</a:t>
            </a:r>
          </a:p>
        </p:txBody>
      </p:sp>
      <p:pic>
        <p:nvPicPr>
          <p:cNvPr id="14" name="Picture 13">
            <a:extLst>
              <a:ext uri="{FF2B5EF4-FFF2-40B4-BE49-F238E27FC236}">
                <a16:creationId xmlns:a16="http://schemas.microsoft.com/office/drawing/2014/main" id="{173F0FF7-F214-4C51-B4BE-565DA24B4946}"/>
              </a:ext>
            </a:extLst>
          </p:cNvPr>
          <p:cNvPicPr>
            <a:picLocks noChangeAspect="1"/>
          </p:cNvPicPr>
          <p:nvPr/>
        </p:nvPicPr>
        <p:blipFill rotWithShape="1">
          <a:blip r:embed="rId3"/>
          <a:srcRect t="21295" b="14904"/>
          <a:stretch/>
        </p:blipFill>
        <p:spPr>
          <a:xfrm>
            <a:off x="109937" y="1477323"/>
            <a:ext cx="2923654" cy="1338005"/>
          </a:xfrm>
          <a:prstGeom prst="rect">
            <a:avLst/>
          </a:prstGeom>
          <a:ln w="19050">
            <a:solidFill>
              <a:srgbClr val="050607"/>
            </a:solidFill>
          </a:ln>
        </p:spPr>
      </p:pic>
      <p:pic>
        <p:nvPicPr>
          <p:cNvPr id="15" name="Picture 14">
            <a:extLst>
              <a:ext uri="{FF2B5EF4-FFF2-40B4-BE49-F238E27FC236}">
                <a16:creationId xmlns:a16="http://schemas.microsoft.com/office/drawing/2014/main" id="{D5F0849B-F3BF-4D5B-9A2D-7ADA4580F2BF}"/>
              </a:ext>
            </a:extLst>
          </p:cNvPr>
          <p:cNvPicPr>
            <a:picLocks noChangeAspect="1"/>
          </p:cNvPicPr>
          <p:nvPr/>
        </p:nvPicPr>
        <p:blipFill rotWithShape="1">
          <a:blip r:embed="rId4"/>
          <a:srcRect t="18290" b="13848"/>
          <a:stretch/>
        </p:blipFill>
        <p:spPr>
          <a:xfrm>
            <a:off x="3033591" y="1477324"/>
            <a:ext cx="2998362" cy="1338004"/>
          </a:xfrm>
          <a:prstGeom prst="rect">
            <a:avLst/>
          </a:prstGeom>
          <a:ln w="19050">
            <a:solidFill>
              <a:srgbClr val="050607"/>
            </a:solidFill>
          </a:ln>
        </p:spPr>
      </p:pic>
      <p:pic>
        <p:nvPicPr>
          <p:cNvPr id="16" name="Picture 15">
            <a:extLst>
              <a:ext uri="{FF2B5EF4-FFF2-40B4-BE49-F238E27FC236}">
                <a16:creationId xmlns:a16="http://schemas.microsoft.com/office/drawing/2014/main" id="{D1DFFF67-29EC-4F7B-9979-2C66637F9DE5}"/>
              </a:ext>
            </a:extLst>
          </p:cNvPr>
          <p:cNvPicPr/>
          <p:nvPr/>
        </p:nvPicPr>
        <p:blipFill rotWithShape="1">
          <a:blip r:embed="rId5"/>
          <a:srcRect t="18290" b="13848"/>
          <a:stretch/>
        </p:blipFill>
        <p:spPr>
          <a:xfrm>
            <a:off x="6031953" y="1477324"/>
            <a:ext cx="2998361" cy="1338004"/>
          </a:xfrm>
          <a:prstGeom prst="rect">
            <a:avLst/>
          </a:prstGeom>
          <a:ln w="19050">
            <a:solidFill>
              <a:srgbClr val="050607"/>
            </a:solidFill>
          </a:ln>
        </p:spPr>
      </p:pic>
      <p:pic>
        <p:nvPicPr>
          <p:cNvPr id="18" name="Picture 17">
            <a:extLst>
              <a:ext uri="{FF2B5EF4-FFF2-40B4-BE49-F238E27FC236}">
                <a16:creationId xmlns:a16="http://schemas.microsoft.com/office/drawing/2014/main" id="{3BFEFE76-EB3F-4C6E-B35D-B1CF547F754E}"/>
              </a:ext>
            </a:extLst>
          </p:cNvPr>
          <p:cNvPicPr/>
          <p:nvPr/>
        </p:nvPicPr>
        <p:blipFill rotWithShape="1">
          <a:blip r:embed="rId6"/>
          <a:srcRect t="16765" b="15373"/>
          <a:stretch/>
        </p:blipFill>
        <p:spPr>
          <a:xfrm>
            <a:off x="1287539" y="3444347"/>
            <a:ext cx="3315131" cy="1338004"/>
          </a:xfrm>
          <a:prstGeom prst="rect">
            <a:avLst/>
          </a:prstGeom>
          <a:ln w="19050">
            <a:solidFill>
              <a:srgbClr val="050607"/>
            </a:solidFill>
          </a:ln>
        </p:spPr>
      </p:pic>
      <p:pic>
        <p:nvPicPr>
          <p:cNvPr id="19" name="Picture 18">
            <a:extLst>
              <a:ext uri="{FF2B5EF4-FFF2-40B4-BE49-F238E27FC236}">
                <a16:creationId xmlns:a16="http://schemas.microsoft.com/office/drawing/2014/main" id="{1F9BADB0-15B6-4F7F-BE73-813244F665E6}"/>
              </a:ext>
            </a:extLst>
          </p:cNvPr>
          <p:cNvPicPr>
            <a:picLocks noChangeAspect="1"/>
          </p:cNvPicPr>
          <p:nvPr/>
        </p:nvPicPr>
        <p:blipFill rotWithShape="1">
          <a:blip r:embed="rId7"/>
          <a:srcRect t="16765" b="15373"/>
          <a:stretch/>
        </p:blipFill>
        <p:spPr>
          <a:xfrm>
            <a:off x="4627344" y="3444347"/>
            <a:ext cx="3331722" cy="1338004"/>
          </a:xfrm>
          <a:prstGeom prst="rect">
            <a:avLst/>
          </a:prstGeom>
          <a:ln w="19050">
            <a:solidFill>
              <a:srgbClr val="050607"/>
            </a:solidFill>
          </a:ln>
        </p:spPr>
      </p:pic>
      <p:sp>
        <p:nvSpPr>
          <p:cNvPr id="2" name="Rectangle 1">
            <a:extLst>
              <a:ext uri="{FF2B5EF4-FFF2-40B4-BE49-F238E27FC236}">
                <a16:creationId xmlns:a16="http://schemas.microsoft.com/office/drawing/2014/main" id="{32785E25-6053-4C78-AED9-0188B5C8DF7C}"/>
              </a:ext>
            </a:extLst>
          </p:cNvPr>
          <p:cNvSpPr/>
          <p:nvPr/>
        </p:nvSpPr>
        <p:spPr>
          <a:xfrm>
            <a:off x="670711" y="1064390"/>
            <a:ext cx="1797269" cy="401347"/>
          </a:xfrm>
          <a:prstGeom prst="rect">
            <a:avLst/>
          </a:prstGeom>
          <a:ln>
            <a:solidFill>
              <a:srgbClr val="050607"/>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dirty="0">
                <a:solidFill>
                  <a:schemeClr val="accent3">
                    <a:lumMod val="75000"/>
                  </a:schemeClr>
                </a:solidFill>
              </a:rPr>
              <a:t>ORIGINAL CPI</a:t>
            </a:r>
          </a:p>
        </p:txBody>
      </p:sp>
      <p:sp>
        <p:nvSpPr>
          <p:cNvPr id="8" name="Rectangle 7">
            <a:extLst>
              <a:ext uri="{FF2B5EF4-FFF2-40B4-BE49-F238E27FC236}">
                <a16:creationId xmlns:a16="http://schemas.microsoft.com/office/drawing/2014/main" id="{4A796301-0FE1-4861-933D-2977F23EB5CF}"/>
              </a:ext>
            </a:extLst>
          </p:cNvPr>
          <p:cNvSpPr/>
          <p:nvPr/>
        </p:nvSpPr>
        <p:spPr>
          <a:xfrm>
            <a:off x="3717053" y="1049021"/>
            <a:ext cx="1647493" cy="401347"/>
          </a:xfrm>
          <a:prstGeom prst="rect">
            <a:avLst/>
          </a:prstGeom>
          <a:ln>
            <a:solidFill>
              <a:srgbClr val="050607"/>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chemeClr val="accent3">
                    <a:lumMod val="75000"/>
                  </a:schemeClr>
                </a:solidFill>
              </a:rPr>
              <a:t>1</a:t>
            </a:r>
            <a:r>
              <a:rPr lang="en-IN" baseline="30000" dirty="0">
                <a:solidFill>
                  <a:schemeClr val="accent3">
                    <a:lumMod val="75000"/>
                  </a:schemeClr>
                </a:solidFill>
              </a:rPr>
              <a:t>ST</a:t>
            </a:r>
            <a:r>
              <a:rPr lang="en-IN" dirty="0">
                <a:solidFill>
                  <a:schemeClr val="accent3">
                    <a:lumMod val="75000"/>
                  </a:schemeClr>
                </a:solidFill>
              </a:rPr>
              <a:t> DIFFERENCE</a:t>
            </a:r>
          </a:p>
        </p:txBody>
      </p:sp>
      <p:sp>
        <p:nvSpPr>
          <p:cNvPr id="13" name="Rectangle 12">
            <a:extLst>
              <a:ext uri="{FF2B5EF4-FFF2-40B4-BE49-F238E27FC236}">
                <a16:creationId xmlns:a16="http://schemas.microsoft.com/office/drawing/2014/main" id="{67A9AEBA-A8C0-46F0-8683-173FAFDE41B3}"/>
              </a:ext>
            </a:extLst>
          </p:cNvPr>
          <p:cNvSpPr/>
          <p:nvPr/>
        </p:nvSpPr>
        <p:spPr>
          <a:xfrm>
            <a:off x="6699359" y="1049020"/>
            <a:ext cx="1797269" cy="401347"/>
          </a:xfrm>
          <a:prstGeom prst="rect">
            <a:avLst/>
          </a:prstGeom>
          <a:ln>
            <a:solidFill>
              <a:srgbClr val="050607"/>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dirty="0">
                <a:solidFill>
                  <a:schemeClr val="accent3">
                    <a:lumMod val="75000"/>
                  </a:schemeClr>
                </a:solidFill>
              </a:rPr>
              <a:t>2</a:t>
            </a:r>
            <a:r>
              <a:rPr lang="en-IN" baseline="30000" dirty="0">
                <a:solidFill>
                  <a:schemeClr val="accent3">
                    <a:lumMod val="75000"/>
                  </a:schemeClr>
                </a:solidFill>
              </a:rPr>
              <a:t>ND</a:t>
            </a:r>
            <a:r>
              <a:rPr lang="en-IN" dirty="0">
                <a:solidFill>
                  <a:schemeClr val="accent3">
                    <a:lumMod val="75000"/>
                  </a:schemeClr>
                </a:solidFill>
              </a:rPr>
              <a:t> DIFFERENCE</a:t>
            </a:r>
          </a:p>
        </p:txBody>
      </p:sp>
      <p:sp>
        <p:nvSpPr>
          <p:cNvPr id="17" name="Rectangle 16">
            <a:extLst>
              <a:ext uri="{FF2B5EF4-FFF2-40B4-BE49-F238E27FC236}">
                <a16:creationId xmlns:a16="http://schemas.microsoft.com/office/drawing/2014/main" id="{BEC5C669-F7B3-4E69-80CA-E3EFDC6DFDE4}"/>
              </a:ext>
            </a:extLst>
          </p:cNvPr>
          <p:cNvSpPr/>
          <p:nvPr/>
        </p:nvSpPr>
        <p:spPr>
          <a:xfrm>
            <a:off x="2046469" y="3023570"/>
            <a:ext cx="1797269" cy="401347"/>
          </a:xfrm>
          <a:prstGeom prst="rect">
            <a:avLst/>
          </a:prstGeom>
          <a:ln>
            <a:solidFill>
              <a:srgbClr val="050607"/>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dirty="0">
                <a:solidFill>
                  <a:schemeClr val="accent3">
                    <a:lumMod val="75000"/>
                  </a:schemeClr>
                </a:solidFill>
              </a:rPr>
              <a:t>Log (CPI)</a:t>
            </a:r>
          </a:p>
        </p:txBody>
      </p:sp>
      <p:sp>
        <p:nvSpPr>
          <p:cNvPr id="20" name="Rectangle 19">
            <a:extLst>
              <a:ext uri="{FF2B5EF4-FFF2-40B4-BE49-F238E27FC236}">
                <a16:creationId xmlns:a16="http://schemas.microsoft.com/office/drawing/2014/main" id="{44CD1B00-8138-4EA3-9161-AA3C3BD38728}"/>
              </a:ext>
            </a:extLst>
          </p:cNvPr>
          <p:cNvSpPr/>
          <p:nvPr/>
        </p:nvSpPr>
        <p:spPr>
          <a:xfrm>
            <a:off x="5450038" y="3023569"/>
            <a:ext cx="1647493" cy="401347"/>
          </a:xfrm>
          <a:prstGeom prst="rect">
            <a:avLst/>
          </a:prstGeom>
          <a:ln>
            <a:solidFill>
              <a:srgbClr val="050607"/>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chemeClr val="accent3">
                    <a:lumMod val="75000"/>
                  </a:schemeClr>
                </a:solidFill>
              </a:rPr>
              <a:t>1</a:t>
            </a:r>
            <a:r>
              <a:rPr lang="en-IN" baseline="30000" dirty="0">
                <a:solidFill>
                  <a:schemeClr val="accent3">
                    <a:lumMod val="75000"/>
                  </a:schemeClr>
                </a:solidFill>
              </a:rPr>
              <a:t>ST</a:t>
            </a:r>
            <a:r>
              <a:rPr lang="en-IN" dirty="0">
                <a:solidFill>
                  <a:schemeClr val="accent3">
                    <a:lumMod val="75000"/>
                  </a:schemeClr>
                </a:solidFill>
              </a:rPr>
              <a:t> DIFFERENCE</a:t>
            </a:r>
          </a:p>
        </p:txBody>
      </p:sp>
      <p:sp>
        <p:nvSpPr>
          <p:cNvPr id="21" name="Slide Number Placeholder 1">
            <a:extLst>
              <a:ext uri="{FF2B5EF4-FFF2-40B4-BE49-F238E27FC236}">
                <a16:creationId xmlns:a16="http://schemas.microsoft.com/office/drawing/2014/main" id="{D771A5C5-5FAC-4ED8-B07D-9D01F76863FB}"/>
              </a:ext>
            </a:extLst>
          </p:cNvPr>
          <p:cNvSpPr>
            <a:spLocks noGrp="1"/>
          </p:cNvSpPr>
          <p:nvPr>
            <p:ph type="sldNum" idx="12"/>
          </p:nvPr>
        </p:nvSpPr>
        <p:spPr>
          <a:xfrm>
            <a:off x="8480575" y="4707566"/>
            <a:ext cx="548700" cy="313500"/>
          </a:xfrm>
        </p:spPr>
        <p:txBody>
          <a:bodyPr/>
          <a:lstStyle/>
          <a:p>
            <a:pPr marL="0" lvl="0" indent="0" algn="r" rtl="0">
              <a:spcBef>
                <a:spcPts val="0"/>
              </a:spcBef>
              <a:spcAft>
                <a:spcPts val="0"/>
              </a:spcAft>
              <a:buNone/>
            </a:pPr>
            <a:fld id="{00000000-1234-1234-1234-123412341234}" type="slidenum">
              <a:rPr lang="en" smtClean="0"/>
              <a:t>12</a:t>
            </a:fld>
            <a:endParaRPr lang="e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0" presetClass="entr" presetSubtype="0"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par>
                                <p:cTn id="37" presetID="10" presetClass="entr" presetSubtype="0" fill="hold"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500"/>
                                        <p:tgtEl>
                                          <p:spTgt spid="20"/>
                                        </p:tgtEl>
                                      </p:cBhvr>
                                    </p:animEffect>
                                  </p:childTnLst>
                                </p:cTn>
                              </p:par>
                              <p:par>
                                <p:cTn id="45" presetID="10" presetClass="entr" presetSubtype="0" fill="hold" nodeType="with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animBg="1"/>
      <p:bldP spid="8" grpId="0" animBg="1"/>
      <p:bldP spid="13" grpId="0" animBg="1"/>
      <p:bldP spid="17"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ctrTitle"/>
          </p:nvPr>
        </p:nvSpPr>
        <p:spPr>
          <a:xfrm>
            <a:off x="90607" y="2666308"/>
            <a:ext cx="8953375" cy="117890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5400" dirty="0">
                <a:solidFill>
                  <a:schemeClr val="bg1"/>
                </a:solidFill>
              </a:rPr>
              <a:t>MODEL IDENTIFICATION</a:t>
            </a:r>
            <a:endParaRPr sz="5400" dirty="0">
              <a:solidFill>
                <a:schemeClr val="bg1"/>
              </a:solidFill>
            </a:endParaRPr>
          </a:p>
        </p:txBody>
      </p:sp>
    </p:spTree>
    <p:extLst>
      <p:ext uri="{BB962C8B-B14F-4D97-AF65-F5344CB8AC3E}">
        <p14:creationId xmlns:p14="http://schemas.microsoft.com/office/powerpoint/2010/main" val="3907200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3" name="Chart 122">
            <a:extLst>
              <a:ext uri="{FF2B5EF4-FFF2-40B4-BE49-F238E27FC236}">
                <a16:creationId xmlns:a16="http://schemas.microsoft.com/office/drawing/2014/main" id="{04E0F484-C5AB-433C-8CAE-A81E4326DAB1}"/>
              </a:ext>
            </a:extLst>
          </p:cNvPr>
          <p:cNvGraphicFramePr/>
          <p:nvPr>
            <p:extLst>
              <p:ext uri="{D42A27DB-BD31-4B8C-83A1-F6EECF244321}">
                <p14:modId xmlns:p14="http://schemas.microsoft.com/office/powerpoint/2010/main" val="2338447881"/>
              </p:ext>
            </p:extLst>
          </p:nvPr>
        </p:nvGraphicFramePr>
        <p:xfrm>
          <a:off x="3537661" y="140239"/>
          <a:ext cx="1998999" cy="178267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5" name="Chart 124">
            <a:extLst>
              <a:ext uri="{FF2B5EF4-FFF2-40B4-BE49-F238E27FC236}">
                <a16:creationId xmlns:a16="http://schemas.microsoft.com/office/drawing/2014/main" id="{2935A6AB-450E-45DE-9A3C-503D15F04ED7}"/>
              </a:ext>
            </a:extLst>
          </p:cNvPr>
          <p:cNvGraphicFramePr/>
          <p:nvPr>
            <p:extLst>
              <p:ext uri="{D42A27DB-BD31-4B8C-83A1-F6EECF244321}">
                <p14:modId xmlns:p14="http://schemas.microsoft.com/office/powerpoint/2010/main" val="2858743746"/>
              </p:ext>
            </p:extLst>
          </p:nvPr>
        </p:nvGraphicFramePr>
        <p:xfrm>
          <a:off x="3673574" y="2392026"/>
          <a:ext cx="1863086" cy="125640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6" name="Chart 125">
            <a:extLst>
              <a:ext uri="{FF2B5EF4-FFF2-40B4-BE49-F238E27FC236}">
                <a16:creationId xmlns:a16="http://schemas.microsoft.com/office/drawing/2014/main" id="{6BBB77C4-35E4-4EBA-B2C4-5F91FC94F682}"/>
              </a:ext>
            </a:extLst>
          </p:cNvPr>
          <p:cNvGraphicFramePr/>
          <p:nvPr>
            <p:extLst>
              <p:ext uri="{D42A27DB-BD31-4B8C-83A1-F6EECF244321}">
                <p14:modId xmlns:p14="http://schemas.microsoft.com/office/powerpoint/2010/main" val="851563475"/>
              </p:ext>
            </p:extLst>
          </p:nvPr>
        </p:nvGraphicFramePr>
        <p:xfrm>
          <a:off x="6706436" y="2392214"/>
          <a:ext cx="1863086" cy="1256407"/>
        </p:xfrm>
        <a:graphic>
          <a:graphicData uri="http://schemas.openxmlformats.org/drawingml/2006/chart">
            <c:chart xmlns:c="http://schemas.openxmlformats.org/drawingml/2006/chart" xmlns:r="http://schemas.openxmlformats.org/officeDocument/2006/relationships" r:id="rId4"/>
          </a:graphicData>
        </a:graphic>
      </p:graphicFrame>
      <p:cxnSp>
        <p:nvCxnSpPr>
          <p:cNvPr id="145" name="Connector: Elbow 144">
            <a:extLst>
              <a:ext uri="{FF2B5EF4-FFF2-40B4-BE49-F238E27FC236}">
                <a16:creationId xmlns:a16="http://schemas.microsoft.com/office/drawing/2014/main" id="{289D98F2-02AF-44BD-B3F1-1DBFBC9075B2}"/>
              </a:ext>
            </a:extLst>
          </p:cNvPr>
          <p:cNvCxnSpPr>
            <a:cxnSpLocks/>
            <a:endCxn id="126" idx="0"/>
          </p:cNvCxnSpPr>
          <p:nvPr/>
        </p:nvCxnSpPr>
        <p:spPr>
          <a:xfrm>
            <a:off x="5471058" y="1031577"/>
            <a:ext cx="2166921" cy="1360637"/>
          </a:xfrm>
          <a:prstGeom prst="bentConnector2">
            <a:avLst/>
          </a:prstGeom>
          <a:noFill/>
          <a:ln w="6350" cap="flat" cmpd="sng" algn="ctr">
            <a:solidFill>
              <a:sysClr val="window" lastClr="FFFFFF">
                <a:lumMod val="65000"/>
              </a:sysClr>
            </a:solidFill>
            <a:prstDash val="solid"/>
            <a:miter lim="800000"/>
          </a:ln>
          <a:effectLst/>
        </p:spPr>
      </p:cxnSp>
      <p:cxnSp>
        <p:nvCxnSpPr>
          <p:cNvPr id="147" name="Connector: Elbow 146">
            <a:extLst>
              <a:ext uri="{FF2B5EF4-FFF2-40B4-BE49-F238E27FC236}">
                <a16:creationId xmlns:a16="http://schemas.microsoft.com/office/drawing/2014/main" id="{9AB6FD51-AC6E-4C0D-BB96-2537CB04FE8B}"/>
              </a:ext>
            </a:extLst>
          </p:cNvPr>
          <p:cNvCxnSpPr>
            <a:cxnSpLocks/>
          </p:cNvCxnSpPr>
          <p:nvPr/>
        </p:nvCxnSpPr>
        <p:spPr>
          <a:xfrm rot="10800000" flipV="1">
            <a:off x="4572000" y="1097240"/>
            <a:ext cx="162956" cy="1325486"/>
          </a:xfrm>
          <a:prstGeom prst="bentConnector2">
            <a:avLst/>
          </a:prstGeom>
          <a:noFill/>
          <a:ln w="6350" cap="flat" cmpd="sng" algn="ctr">
            <a:solidFill>
              <a:sysClr val="window" lastClr="FFFFFF">
                <a:lumMod val="65000"/>
              </a:sysClr>
            </a:solidFill>
            <a:prstDash val="solid"/>
            <a:miter lim="800000"/>
          </a:ln>
          <a:effectLst/>
        </p:spPr>
      </p:cxnSp>
      <p:cxnSp>
        <p:nvCxnSpPr>
          <p:cNvPr id="148" name="Connector: Elbow 147">
            <a:extLst>
              <a:ext uri="{FF2B5EF4-FFF2-40B4-BE49-F238E27FC236}">
                <a16:creationId xmlns:a16="http://schemas.microsoft.com/office/drawing/2014/main" id="{A0C11B4F-01B3-4981-A9A1-AEA2B11F5C18}"/>
              </a:ext>
            </a:extLst>
          </p:cNvPr>
          <p:cNvCxnSpPr>
            <a:cxnSpLocks/>
            <a:stCxn id="124" idx="0"/>
            <a:endCxn id="123" idx="1"/>
          </p:cNvCxnSpPr>
          <p:nvPr/>
        </p:nvCxnSpPr>
        <p:spPr>
          <a:xfrm rot="5400000" flipH="1" flipV="1">
            <a:off x="1842768" y="697133"/>
            <a:ext cx="1360449" cy="2029338"/>
          </a:xfrm>
          <a:prstGeom prst="bentConnector2">
            <a:avLst/>
          </a:prstGeom>
          <a:noFill/>
          <a:ln w="6350" cap="flat" cmpd="sng" algn="ctr">
            <a:solidFill>
              <a:sysClr val="window" lastClr="FFFFFF">
                <a:lumMod val="65000"/>
              </a:sysClr>
            </a:solidFill>
            <a:prstDash val="solid"/>
            <a:miter lim="800000"/>
          </a:ln>
          <a:effectLst/>
        </p:spPr>
      </p:cxnSp>
      <p:sp>
        <p:nvSpPr>
          <p:cNvPr id="149" name="Oval 148">
            <a:extLst>
              <a:ext uri="{FF2B5EF4-FFF2-40B4-BE49-F238E27FC236}">
                <a16:creationId xmlns:a16="http://schemas.microsoft.com/office/drawing/2014/main" id="{98B848A6-A3F5-47AF-A7E7-73410EBAF6A9}"/>
              </a:ext>
            </a:extLst>
          </p:cNvPr>
          <p:cNvSpPr/>
          <p:nvPr/>
        </p:nvSpPr>
        <p:spPr>
          <a:xfrm>
            <a:off x="3904004" y="440865"/>
            <a:ext cx="1266314" cy="1181424"/>
          </a:xfrm>
          <a:prstGeom prst="ellipse">
            <a:avLst/>
          </a:prstGeom>
          <a:solidFill>
            <a:srgbClr val="F0EEEF"/>
          </a:soli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50607"/>
                </a:solidFill>
                <a:effectLst/>
                <a:uLnTx/>
                <a:uFillTx/>
                <a:latin typeface="Calibri" panose="020F0502020204030204"/>
                <a:ea typeface="+mn-ea"/>
                <a:cs typeface="+mn-cs"/>
              </a:rPr>
              <a:t>ARIMA (p, d, q)</a:t>
            </a:r>
          </a:p>
        </p:txBody>
      </p:sp>
      <p:sp>
        <p:nvSpPr>
          <p:cNvPr id="151" name="Oval 150">
            <a:extLst>
              <a:ext uri="{FF2B5EF4-FFF2-40B4-BE49-F238E27FC236}">
                <a16:creationId xmlns:a16="http://schemas.microsoft.com/office/drawing/2014/main" id="{B2BBBC4F-63EB-45C6-B4A2-2E22DF5A68D5}"/>
              </a:ext>
            </a:extLst>
          </p:cNvPr>
          <p:cNvSpPr/>
          <p:nvPr/>
        </p:nvSpPr>
        <p:spPr>
          <a:xfrm>
            <a:off x="4182896" y="2602543"/>
            <a:ext cx="831485" cy="810793"/>
          </a:xfrm>
          <a:prstGeom prst="ellipse">
            <a:avLst/>
          </a:prstGeom>
          <a:solidFill>
            <a:srgbClr val="F0EEEF"/>
          </a:soli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kern="1200" dirty="0">
                <a:solidFill>
                  <a:srgbClr val="050607"/>
                </a:solidFill>
                <a:latin typeface="Calibri" panose="020F0502020204030204"/>
                <a:ea typeface="+mn-ea"/>
                <a:cs typeface="+mn-cs"/>
              </a:rPr>
              <a:t>I(d)</a:t>
            </a:r>
            <a:endParaRPr kumimoji="0" lang="en-US" b="0" i="0" u="none" strike="noStrike" kern="1200" cap="none" spc="0" normalizeH="0" baseline="0" noProof="0" dirty="0">
              <a:ln>
                <a:noFill/>
              </a:ln>
              <a:solidFill>
                <a:srgbClr val="050607"/>
              </a:solidFill>
              <a:effectLst/>
              <a:uLnTx/>
              <a:uFillTx/>
              <a:latin typeface="Calibri" panose="020F0502020204030204"/>
              <a:ea typeface="+mn-ea"/>
              <a:cs typeface="+mn-cs"/>
            </a:endParaRPr>
          </a:p>
        </p:txBody>
      </p:sp>
      <p:sp>
        <p:nvSpPr>
          <p:cNvPr id="152" name="Oval 151">
            <a:extLst>
              <a:ext uri="{FF2B5EF4-FFF2-40B4-BE49-F238E27FC236}">
                <a16:creationId xmlns:a16="http://schemas.microsoft.com/office/drawing/2014/main" id="{5679AA8B-D592-4FAE-8CE7-02C3256819E1}"/>
              </a:ext>
            </a:extLst>
          </p:cNvPr>
          <p:cNvSpPr/>
          <p:nvPr/>
        </p:nvSpPr>
        <p:spPr>
          <a:xfrm>
            <a:off x="7230421" y="2608499"/>
            <a:ext cx="815115" cy="823835"/>
          </a:xfrm>
          <a:prstGeom prst="ellipse">
            <a:avLst/>
          </a:prstGeom>
          <a:solidFill>
            <a:srgbClr val="F0EEEF"/>
          </a:soli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50607"/>
                </a:solidFill>
                <a:effectLst/>
                <a:uLnTx/>
                <a:uFillTx/>
                <a:latin typeface="Calibri" panose="020F0502020204030204"/>
                <a:ea typeface="+mn-ea"/>
                <a:cs typeface="+mn-cs"/>
              </a:rPr>
              <a:t>MA(q)</a:t>
            </a:r>
          </a:p>
        </p:txBody>
      </p:sp>
      <p:sp>
        <p:nvSpPr>
          <p:cNvPr id="161" name="Rectangle 160">
            <a:extLst>
              <a:ext uri="{FF2B5EF4-FFF2-40B4-BE49-F238E27FC236}">
                <a16:creationId xmlns:a16="http://schemas.microsoft.com/office/drawing/2014/main" id="{B5325AE2-0593-4897-9D16-916E872859F0}"/>
              </a:ext>
            </a:extLst>
          </p:cNvPr>
          <p:cNvSpPr/>
          <p:nvPr/>
        </p:nvSpPr>
        <p:spPr>
          <a:xfrm>
            <a:off x="435573" y="3606411"/>
            <a:ext cx="2316896" cy="71576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AUTOREGRESSIVE </a:t>
            </a:r>
          </a:p>
        </p:txBody>
      </p:sp>
      <p:sp>
        <p:nvSpPr>
          <p:cNvPr id="162" name="Rectangle 161">
            <a:extLst>
              <a:ext uri="{FF2B5EF4-FFF2-40B4-BE49-F238E27FC236}">
                <a16:creationId xmlns:a16="http://schemas.microsoft.com/office/drawing/2014/main" id="{179B0A9C-509B-4B6C-A622-CA532D06389B}"/>
              </a:ext>
            </a:extLst>
          </p:cNvPr>
          <p:cNvSpPr/>
          <p:nvPr/>
        </p:nvSpPr>
        <p:spPr>
          <a:xfrm>
            <a:off x="3689103" y="3601783"/>
            <a:ext cx="2035190" cy="71576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INTEGRATED</a:t>
            </a:r>
          </a:p>
        </p:txBody>
      </p:sp>
      <p:sp>
        <p:nvSpPr>
          <p:cNvPr id="163" name="Rectangle 162">
            <a:extLst>
              <a:ext uri="{FF2B5EF4-FFF2-40B4-BE49-F238E27FC236}">
                <a16:creationId xmlns:a16="http://schemas.microsoft.com/office/drawing/2014/main" id="{4B01E18D-8709-4E99-84C5-10D2FAF56ECC}"/>
              </a:ext>
            </a:extLst>
          </p:cNvPr>
          <p:cNvSpPr/>
          <p:nvPr/>
        </p:nvSpPr>
        <p:spPr>
          <a:xfrm>
            <a:off x="6667443" y="3606410"/>
            <a:ext cx="2035190" cy="71576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MOVING AVERAGE</a:t>
            </a:r>
          </a:p>
        </p:txBody>
      </p:sp>
      <p:sp>
        <p:nvSpPr>
          <p:cNvPr id="21" name="Slide Number Placeholder 1">
            <a:extLst>
              <a:ext uri="{FF2B5EF4-FFF2-40B4-BE49-F238E27FC236}">
                <a16:creationId xmlns:a16="http://schemas.microsoft.com/office/drawing/2014/main" id="{E82DF370-61D1-4F51-8AFE-F2EA36A24323}"/>
              </a:ext>
            </a:extLst>
          </p:cNvPr>
          <p:cNvSpPr>
            <a:spLocks noGrp="1"/>
          </p:cNvSpPr>
          <p:nvPr>
            <p:ph type="sldNum" idx="12"/>
          </p:nvPr>
        </p:nvSpPr>
        <p:spPr>
          <a:xfrm>
            <a:off x="8467102" y="4718304"/>
            <a:ext cx="548700" cy="313500"/>
          </a:xfrm>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14</a:t>
            </a:fld>
            <a:endParaRPr lang="en" dirty="0"/>
          </a:p>
        </p:txBody>
      </p:sp>
      <p:grpSp>
        <p:nvGrpSpPr>
          <p:cNvPr id="2" name="Group 1">
            <a:extLst>
              <a:ext uri="{FF2B5EF4-FFF2-40B4-BE49-F238E27FC236}">
                <a16:creationId xmlns:a16="http://schemas.microsoft.com/office/drawing/2014/main" id="{63D70873-370A-4DC4-8C7C-C8A4A1D070B1}"/>
              </a:ext>
            </a:extLst>
          </p:cNvPr>
          <p:cNvGrpSpPr/>
          <p:nvPr/>
        </p:nvGrpSpPr>
        <p:grpSpPr>
          <a:xfrm>
            <a:off x="576780" y="2392026"/>
            <a:ext cx="1863086" cy="1256407"/>
            <a:chOff x="576780" y="2149420"/>
            <a:chExt cx="1863086" cy="1256407"/>
          </a:xfrm>
        </p:grpSpPr>
        <p:graphicFrame>
          <p:nvGraphicFramePr>
            <p:cNvPr id="124" name="Chart 123">
              <a:extLst>
                <a:ext uri="{FF2B5EF4-FFF2-40B4-BE49-F238E27FC236}">
                  <a16:creationId xmlns:a16="http://schemas.microsoft.com/office/drawing/2014/main" id="{2FDAC109-4B18-4F5D-968D-7063E111726B}"/>
                </a:ext>
              </a:extLst>
            </p:cNvPr>
            <p:cNvGraphicFramePr/>
            <p:nvPr>
              <p:extLst>
                <p:ext uri="{D42A27DB-BD31-4B8C-83A1-F6EECF244321}">
                  <p14:modId xmlns:p14="http://schemas.microsoft.com/office/powerpoint/2010/main" val="2705226402"/>
                </p:ext>
              </p:extLst>
            </p:nvPr>
          </p:nvGraphicFramePr>
          <p:xfrm>
            <a:off x="576780" y="2149420"/>
            <a:ext cx="1863086" cy="1256407"/>
          </p:xfrm>
          <a:graphic>
            <a:graphicData uri="http://schemas.openxmlformats.org/drawingml/2006/chart">
              <c:chart xmlns:c="http://schemas.openxmlformats.org/drawingml/2006/chart" xmlns:r="http://schemas.openxmlformats.org/officeDocument/2006/relationships" r:id="rId5"/>
            </a:graphicData>
          </a:graphic>
        </p:graphicFrame>
        <p:sp>
          <p:nvSpPr>
            <p:cNvPr id="22" name="Oval 21">
              <a:extLst>
                <a:ext uri="{FF2B5EF4-FFF2-40B4-BE49-F238E27FC236}">
                  <a16:creationId xmlns:a16="http://schemas.microsoft.com/office/drawing/2014/main" id="{5679AA8B-D592-4FAE-8CE7-02C3256819E1}"/>
                </a:ext>
              </a:extLst>
            </p:cNvPr>
            <p:cNvSpPr/>
            <p:nvPr/>
          </p:nvSpPr>
          <p:spPr>
            <a:xfrm>
              <a:off x="1101540" y="2363382"/>
              <a:ext cx="815115" cy="823835"/>
            </a:xfrm>
            <a:prstGeom prst="ellipse">
              <a:avLst/>
            </a:prstGeom>
            <a:solidFill>
              <a:srgbClr val="F0EEEF"/>
            </a:soli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200" kern="1200" dirty="0">
                  <a:solidFill>
                    <a:srgbClr val="050607"/>
                  </a:solidFill>
                  <a:latin typeface="Calibri" panose="020F0502020204030204"/>
                  <a:ea typeface="+mn-ea"/>
                  <a:cs typeface="+mn-cs"/>
                </a:rPr>
                <a:t>AR(p</a:t>
              </a:r>
              <a:r>
                <a:rPr kumimoji="0" lang="en-US" sz="1200" b="0" i="0" u="none" strike="noStrike" kern="1200" cap="none" spc="0" normalizeH="0" baseline="0" noProof="0" dirty="0">
                  <a:ln>
                    <a:noFill/>
                  </a:ln>
                  <a:solidFill>
                    <a:srgbClr val="050607"/>
                  </a:solidFill>
                  <a:effectLst/>
                  <a:uLnTx/>
                  <a:uFillTx/>
                  <a:latin typeface="Calibri" panose="020F0502020204030204"/>
                  <a:ea typeface="+mn-ea"/>
                  <a:cs typeface="+mn-cs"/>
                </a:rPr>
                <a:t>)</a:t>
              </a:r>
            </a:p>
          </p:txBody>
        </p:sp>
      </p:grpSp>
    </p:spTree>
    <p:extLst>
      <p:ext uri="{BB962C8B-B14F-4D97-AF65-F5344CB8AC3E}">
        <p14:creationId xmlns:p14="http://schemas.microsoft.com/office/powerpoint/2010/main" val="2538096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circle(in)">
                                      <p:cBhvr>
                                        <p:cTn id="7" dur="2000"/>
                                        <p:tgtEl>
                                          <p:spTgt spid="149"/>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123"/>
                                        </p:tgtEl>
                                        <p:attrNameLst>
                                          <p:attrName>style.visibility</p:attrName>
                                        </p:attrNameLst>
                                      </p:cBhvr>
                                      <p:to>
                                        <p:strVal val="visible"/>
                                      </p:to>
                                    </p:set>
                                    <p:animEffect transition="in" filter="circle(in)">
                                      <p:cBhvr>
                                        <p:cTn id="10" dur="2000"/>
                                        <p:tgtEl>
                                          <p:spTgt spid="123"/>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148"/>
                                        </p:tgtEl>
                                        <p:attrNameLst>
                                          <p:attrName>style.visibility</p:attrName>
                                        </p:attrNameLst>
                                      </p:cBhvr>
                                      <p:to>
                                        <p:strVal val="visible"/>
                                      </p:to>
                                    </p:set>
                                    <p:animEffect transition="in" filter="fade">
                                      <p:cBhvr>
                                        <p:cTn id="15" dur="1000"/>
                                        <p:tgtEl>
                                          <p:spTgt spid="148"/>
                                        </p:tgtEl>
                                      </p:cBhvr>
                                    </p:animEffect>
                                    <p:anim calcmode="lin" valueType="num">
                                      <p:cBhvr>
                                        <p:cTn id="16" dur="1000" fill="hold"/>
                                        <p:tgtEl>
                                          <p:spTgt spid="148"/>
                                        </p:tgtEl>
                                        <p:attrNameLst>
                                          <p:attrName>ppt_x</p:attrName>
                                        </p:attrNameLst>
                                      </p:cBhvr>
                                      <p:tavLst>
                                        <p:tav tm="0">
                                          <p:val>
                                            <p:strVal val="#ppt_x"/>
                                          </p:val>
                                        </p:tav>
                                        <p:tav tm="100000">
                                          <p:val>
                                            <p:strVal val="#ppt_x"/>
                                          </p:val>
                                        </p:tav>
                                      </p:tavLst>
                                    </p:anim>
                                    <p:anim calcmode="lin" valueType="num">
                                      <p:cBhvr>
                                        <p:cTn id="17" dur="1000" fill="hold"/>
                                        <p:tgtEl>
                                          <p:spTgt spid="148"/>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1000"/>
                                        <p:tgtEl>
                                          <p:spTgt spid="2"/>
                                        </p:tgtEl>
                                      </p:cBhvr>
                                    </p:animEffect>
                                    <p:anim calcmode="lin" valueType="num">
                                      <p:cBhvr>
                                        <p:cTn id="21" dur="1000" fill="hold"/>
                                        <p:tgtEl>
                                          <p:spTgt spid="2"/>
                                        </p:tgtEl>
                                        <p:attrNameLst>
                                          <p:attrName>ppt_x</p:attrName>
                                        </p:attrNameLst>
                                      </p:cBhvr>
                                      <p:tavLst>
                                        <p:tav tm="0">
                                          <p:val>
                                            <p:strVal val="#ppt_x"/>
                                          </p:val>
                                        </p:tav>
                                        <p:tav tm="100000">
                                          <p:val>
                                            <p:strVal val="#ppt_x"/>
                                          </p:val>
                                        </p:tav>
                                      </p:tavLst>
                                    </p:anim>
                                    <p:anim calcmode="lin" valueType="num">
                                      <p:cBhvr>
                                        <p:cTn id="22" dur="1000" fill="hold"/>
                                        <p:tgtEl>
                                          <p:spTgt spid="2"/>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161"/>
                                        </p:tgtEl>
                                        <p:attrNameLst>
                                          <p:attrName>style.visibility</p:attrName>
                                        </p:attrNameLst>
                                      </p:cBhvr>
                                      <p:to>
                                        <p:strVal val="visible"/>
                                      </p:to>
                                    </p:set>
                                    <p:animEffect transition="in" filter="fade">
                                      <p:cBhvr>
                                        <p:cTn id="25" dur="1000"/>
                                        <p:tgtEl>
                                          <p:spTgt spid="161"/>
                                        </p:tgtEl>
                                      </p:cBhvr>
                                    </p:animEffect>
                                    <p:anim calcmode="lin" valueType="num">
                                      <p:cBhvr>
                                        <p:cTn id="26" dur="1000" fill="hold"/>
                                        <p:tgtEl>
                                          <p:spTgt spid="161"/>
                                        </p:tgtEl>
                                        <p:attrNameLst>
                                          <p:attrName>ppt_x</p:attrName>
                                        </p:attrNameLst>
                                      </p:cBhvr>
                                      <p:tavLst>
                                        <p:tav tm="0">
                                          <p:val>
                                            <p:strVal val="#ppt_x"/>
                                          </p:val>
                                        </p:tav>
                                        <p:tav tm="100000">
                                          <p:val>
                                            <p:strVal val="#ppt_x"/>
                                          </p:val>
                                        </p:tav>
                                      </p:tavLst>
                                    </p:anim>
                                    <p:anim calcmode="lin" valueType="num">
                                      <p:cBhvr>
                                        <p:cTn id="27" dur="1000" fill="hold"/>
                                        <p:tgtEl>
                                          <p:spTgt spid="161"/>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147"/>
                                        </p:tgtEl>
                                        <p:attrNameLst>
                                          <p:attrName>style.visibility</p:attrName>
                                        </p:attrNameLst>
                                      </p:cBhvr>
                                      <p:to>
                                        <p:strVal val="visible"/>
                                      </p:to>
                                    </p:set>
                                    <p:animEffect transition="in" filter="fade">
                                      <p:cBhvr>
                                        <p:cTn id="32" dur="1000"/>
                                        <p:tgtEl>
                                          <p:spTgt spid="147"/>
                                        </p:tgtEl>
                                      </p:cBhvr>
                                    </p:animEffect>
                                    <p:anim calcmode="lin" valueType="num">
                                      <p:cBhvr>
                                        <p:cTn id="33" dur="1000" fill="hold"/>
                                        <p:tgtEl>
                                          <p:spTgt spid="147"/>
                                        </p:tgtEl>
                                        <p:attrNameLst>
                                          <p:attrName>ppt_x</p:attrName>
                                        </p:attrNameLst>
                                      </p:cBhvr>
                                      <p:tavLst>
                                        <p:tav tm="0">
                                          <p:val>
                                            <p:strVal val="#ppt_x"/>
                                          </p:val>
                                        </p:tav>
                                        <p:tav tm="100000">
                                          <p:val>
                                            <p:strVal val="#ppt_x"/>
                                          </p:val>
                                        </p:tav>
                                      </p:tavLst>
                                    </p:anim>
                                    <p:anim calcmode="lin" valueType="num">
                                      <p:cBhvr>
                                        <p:cTn id="34" dur="1000" fill="hold"/>
                                        <p:tgtEl>
                                          <p:spTgt spid="147"/>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51"/>
                                        </p:tgtEl>
                                        <p:attrNameLst>
                                          <p:attrName>style.visibility</p:attrName>
                                        </p:attrNameLst>
                                      </p:cBhvr>
                                      <p:to>
                                        <p:strVal val="visible"/>
                                      </p:to>
                                    </p:set>
                                    <p:animEffect transition="in" filter="fade">
                                      <p:cBhvr>
                                        <p:cTn id="37" dur="1000"/>
                                        <p:tgtEl>
                                          <p:spTgt spid="151"/>
                                        </p:tgtEl>
                                      </p:cBhvr>
                                    </p:animEffect>
                                    <p:anim calcmode="lin" valueType="num">
                                      <p:cBhvr>
                                        <p:cTn id="38" dur="1000" fill="hold"/>
                                        <p:tgtEl>
                                          <p:spTgt spid="151"/>
                                        </p:tgtEl>
                                        <p:attrNameLst>
                                          <p:attrName>ppt_x</p:attrName>
                                        </p:attrNameLst>
                                      </p:cBhvr>
                                      <p:tavLst>
                                        <p:tav tm="0">
                                          <p:val>
                                            <p:strVal val="#ppt_x"/>
                                          </p:val>
                                        </p:tav>
                                        <p:tav tm="100000">
                                          <p:val>
                                            <p:strVal val="#ppt_x"/>
                                          </p:val>
                                        </p:tav>
                                      </p:tavLst>
                                    </p:anim>
                                    <p:anim calcmode="lin" valueType="num">
                                      <p:cBhvr>
                                        <p:cTn id="39" dur="1000" fill="hold"/>
                                        <p:tgtEl>
                                          <p:spTgt spid="151"/>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62"/>
                                        </p:tgtEl>
                                        <p:attrNameLst>
                                          <p:attrName>style.visibility</p:attrName>
                                        </p:attrNameLst>
                                      </p:cBhvr>
                                      <p:to>
                                        <p:strVal val="visible"/>
                                      </p:to>
                                    </p:set>
                                    <p:animEffect transition="in" filter="fade">
                                      <p:cBhvr>
                                        <p:cTn id="42" dur="1000"/>
                                        <p:tgtEl>
                                          <p:spTgt spid="162"/>
                                        </p:tgtEl>
                                      </p:cBhvr>
                                    </p:animEffect>
                                    <p:anim calcmode="lin" valueType="num">
                                      <p:cBhvr>
                                        <p:cTn id="43" dur="1000" fill="hold"/>
                                        <p:tgtEl>
                                          <p:spTgt spid="162"/>
                                        </p:tgtEl>
                                        <p:attrNameLst>
                                          <p:attrName>ppt_x</p:attrName>
                                        </p:attrNameLst>
                                      </p:cBhvr>
                                      <p:tavLst>
                                        <p:tav tm="0">
                                          <p:val>
                                            <p:strVal val="#ppt_x"/>
                                          </p:val>
                                        </p:tav>
                                        <p:tav tm="100000">
                                          <p:val>
                                            <p:strVal val="#ppt_x"/>
                                          </p:val>
                                        </p:tav>
                                      </p:tavLst>
                                    </p:anim>
                                    <p:anim calcmode="lin" valueType="num">
                                      <p:cBhvr>
                                        <p:cTn id="44" dur="1000" fill="hold"/>
                                        <p:tgtEl>
                                          <p:spTgt spid="16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25"/>
                                        </p:tgtEl>
                                        <p:attrNameLst>
                                          <p:attrName>style.visibility</p:attrName>
                                        </p:attrNameLst>
                                      </p:cBhvr>
                                      <p:to>
                                        <p:strVal val="visible"/>
                                      </p:to>
                                    </p:set>
                                    <p:animEffect transition="in" filter="fade">
                                      <p:cBhvr>
                                        <p:cTn id="47" dur="1000"/>
                                        <p:tgtEl>
                                          <p:spTgt spid="125"/>
                                        </p:tgtEl>
                                      </p:cBhvr>
                                    </p:animEffect>
                                    <p:anim calcmode="lin" valueType="num">
                                      <p:cBhvr>
                                        <p:cTn id="48" dur="1000" fill="hold"/>
                                        <p:tgtEl>
                                          <p:spTgt spid="125"/>
                                        </p:tgtEl>
                                        <p:attrNameLst>
                                          <p:attrName>ppt_x</p:attrName>
                                        </p:attrNameLst>
                                      </p:cBhvr>
                                      <p:tavLst>
                                        <p:tav tm="0">
                                          <p:val>
                                            <p:strVal val="#ppt_x"/>
                                          </p:val>
                                        </p:tav>
                                        <p:tav tm="100000">
                                          <p:val>
                                            <p:strVal val="#ppt_x"/>
                                          </p:val>
                                        </p:tav>
                                      </p:tavLst>
                                    </p:anim>
                                    <p:anim calcmode="lin" valueType="num">
                                      <p:cBhvr>
                                        <p:cTn id="49" dur="1000" fill="hold"/>
                                        <p:tgtEl>
                                          <p:spTgt spid="125"/>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145"/>
                                        </p:tgtEl>
                                        <p:attrNameLst>
                                          <p:attrName>style.visibility</p:attrName>
                                        </p:attrNameLst>
                                      </p:cBhvr>
                                      <p:to>
                                        <p:strVal val="visible"/>
                                      </p:to>
                                    </p:set>
                                    <p:animEffect transition="in" filter="fade">
                                      <p:cBhvr>
                                        <p:cTn id="54" dur="1000"/>
                                        <p:tgtEl>
                                          <p:spTgt spid="145"/>
                                        </p:tgtEl>
                                      </p:cBhvr>
                                    </p:animEffect>
                                    <p:anim calcmode="lin" valueType="num">
                                      <p:cBhvr>
                                        <p:cTn id="55" dur="1000" fill="hold"/>
                                        <p:tgtEl>
                                          <p:spTgt spid="145"/>
                                        </p:tgtEl>
                                        <p:attrNameLst>
                                          <p:attrName>ppt_x</p:attrName>
                                        </p:attrNameLst>
                                      </p:cBhvr>
                                      <p:tavLst>
                                        <p:tav tm="0">
                                          <p:val>
                                            <p:strVal val="#ppt_x"/>
                                          </p:val>
                                        </p:tav>
                                        <p:tav tm="100000">
                                          <p:val>
                                            <p:strVal val="#ppt_x"/>
                                          </p:val>
                                        </p:tav>
                                      </p:tavLst>
                                    </p:anim>
                                    <p:anim calcmode="lin" valueType="num">
                                      <p:cBhvr>
                                        <p:cTn id="56" dur="1000" fill="hold"/>
                                        <p:tgtEl>
                                          <p:spTgt spid="145"/>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152"/>
                                        </p:tgtEl>
                                        <p:attrNameLst>
                                          <p:attrName>style.visibility</p:attrName>
                                        </p:attrNameLst>
                                      </p:cBhvr>
                                      <p:to>
                                        <p:strVal val="visible"/>
                                      </p:to>
                                    </p:set>
                                    <p:animEffect transition="in" filter="fade">
                                      <p:cBhvr>
                                        <p:cTn id="59" dur="1000"/>
                                        <p:tgtEl>
                                          <p:spTgt spid="152"/>
                                        </p:tgtEl>
                                      </p:cBhvr>
                                    </p:animEffect>
                                    <p:anim calcmode="lin" valueType="num">
                                      <p:cBhvr>
                                        <p:cTn id="60" dur="1000" fill="hold"/>
                                        <p:tgtEl>
                                          <p:spTgt spid="152"/>
                                        </p:tgtEl>
                                        <p:attrNameLst>
                                          <p:attrName>ppt_x</p:attrName>
                                        </p:attrNameLst>
                                      </p:cBhvr>
                                      <p:tavLst>
                                        <p:tav tm="0">
                                          <p:val>
                                            <p:strVal val="#ppt_x"/>
                                          </p:val>
                                        </p:tav>
                                        <p:tav tm="100000">
                                          <p:val>
                                            <p:strVal val="#ppt_x"/>
                                          </p:val>
                                        </p:tav>
                                      </p:tavLst>
                                    </p:anim>
                                    <p:anim calcmode="lin" valueType="num">
                                      <p:cBhvr>
                                        <p:cTn id="61" dur="1000" fill="hold"/>
                                        <p:tgtEl>
                                          <p:spTgt spid="152"/>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126"/>
                                        </p:tgtEl>
                                        <p:attrNameLst>
                                          <p:attrName>style.visibility</p:attrName>
                                        </p:attrNameLst>
                                      </p:cBhvr>
                                      <p:to>
                                        <p:strVal val="visible"/>
                                      </p:to>
                                    </p:set>
                                    <p:animEffect transition="in" filter="fade">
                                      <p:cBhvr>
                                        <p:cTn id="64" dur="1000"/>
                                        <p:tgtEl>
                                          <p:spTgt spid="126"/>
                                        </p:tgtEl>
                                      </p:cBhvr>
                                    </p:animEffect>
                                    <p:anim calcmode="lin" valueType="num">
                                      <p:cBhvr>
                                        <p:cTn id="65" dur="1000" fill="hold"/>
                                        <p:tgtEl>
                                          <p:spTgt spid="126"/>
                                        </p:tgtEl>
                                        <p:attrNameLst>
                                          <p:attrName>ppt_x</p:attrName>
                                        </p:attrNameLst>
                                      </p:cBhvr>
                                      <p:tavLst>
                                        <p:tav tm="0">
                                          <p:val>
                                            <p:strVal val="#ppt_x"/>
                                          </p:val>
                                        </p:tav>
                                        <p:tav tm="100000">
                                          <p:val>
                                            <p:strVal val="#ppt_x"/>
                                          </p:val>
                                        </p:tav>
                                      </p:tavLst>
                                    </p:anim>
                                    <p:anim calcmode="lin" valueType="num">
                                      <p:cBhvr>
                                        <p:cTn id="66" dur="1000" fill="hold"/>
                                        <p:tgtEl>
                                          <p:spTgt spid="126"/>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163"/>
                                        </p:tgtEl>
                                        <p:attrNameLst>
                                          <p:attrName>style.visibility</p:attrName>
                                        </p:attrNameLst>
                                      </p:cBhvr>
                                      <p:to>
                                        <p:strVal val="visible"/>
                                      </p:to>
                                    </p:set>
                                    <p:animEffect transition="in" filter="fade">
                                      <p:cBhvr>
                                        <p:cTn id="69" dur="1000"/>
                                        <p:tgtEl>
                                          <p:spTgt spid="163"/>
                                        </p:tgtEl>
                                      </p:cBhvr>
                                    </p:animEffect>
                                    <p:anim calcmode="lin" valueType="num">
                                      <p:cBhvr>
                                        <p:cTn id="70" dur="1000" fill="hold"/>
                                        <p:tgtEl>
                                          <p:spTgt spid="163"/>
                                        </p:tgtEl>
                                        <p:attrNameLst>
                                          <p:attrName>ppt_x</p:attrName>
                                        </p:attrNameLst>
                                      </p:cBhvr>
                                      <p:tavLst>
                                        <p:tav tm="0">
                                          <p:val>
                                            <p:strVal val="#ppt_x"/>
                                          </p:val>
                                        </p:tav>
                                        <p:tav tm="100000">
                                          <p:val>
                                            <p:strVal val="#ppt_x"/>
                                          </p:val>
                                        </p:tav>
                                      </p:tavLst>
                                    </p:anim>
                                    <p:anim calcmode="lin" valueType="num">
                                      <p:cBhvr>
                                        <p:cTn id="71" dur="1000" fill="hold"/>
                                        <p:tgtEl>
                                          <p:spTgt spid="1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3" grpId="0">
        <p:bldAsOne/>
      </p:bldGraphic>
      <p:bldGraphic spid="125" grpId="0">
        <p:bldAsOne/>
      </p:bldGraphic>
      <p:bldGraphic spid="126" grpId="0">
        <p:bldAsOne/>
      </p:bldGraphic>
      <p:bldP spid="149" grpId="0" animBg="1"/>
      <p:bldP spid="151" grpId="0" animBg="1"/>
      <p:bldP spid="152" grpId="0" animBg="1"/>
      <p:bldP spid="161" grpId="0" animBg="1"/>
      <p:bldP spid="162" grpId="0" animBg="1"/>
      <p:bldP spid="16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7E3560-30BF-4D3C-9689-21AF8600E7EB}"/>
              </a:ext>
            </a:extLst>
          </p:cNvPr>
          <p:cNvSpPr/>
          <p:nvPr/>
        </p:nvSpPr>
        <p:spPr>
          <a:xfrm>
            <a:off x="1889909" y="404974"/>
            <a:ext cx="5364182" cy="633256"/>
          </a:xfrm>
          <a:prstGeom prst="rect">
            <a:avLst/>
          </a:prstGeom>
          <a:ln>
            <a:solidFill>
              <a:srgbClr val="050607"/>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1800" dirty="0">
                <a:solidFill>
                  <a:schemeClr val="accent3">
                    <a:lumMod val="75000"/>
                  </a:schemeClr>
                </a:solidFill>
              </a:rPr>
              <a:t>ARIMA MODELS FOR DIFFERENT COUNTIRES</a:t>
            </a:r>
          </a:p>
        </p:txBody>
      </p:sp>
      <p:pic>
        <p:nvPicPr>
          <p:cNvPr id="5" name="Picture 4">
            <a:extLst>
              <a:ext uri="{FF2B5EF4-FFF2-40B4-BE49-F238E27FC236}">
                <a16:creationId xmlns:a16="http://schemas.microsoft.com/office/drawing/2014/main" id="{6544BCBC-41B8-4371-A664-A3BEB5F69046}"/>
              </a:ext>
            </a:extLst>
          </p:cNvPr>
          <p:cNvPicPr>
            <a:picLocks noChangeAspect="1"/>
          </p:cNvPicPr>
          <p:nvPr/>
        </p:nvPicPr>
        <p:blipFill>
          <a:blip r:embed="rId2"/>
          <a:stretch>
            <a:fillRect/>
          </a:stretch>
        </p:blipFill>
        <p:spPr>
          <a:xfrm>
            <a:off x="1100470" y="1048062"/>
            <a:ext cx="6943060" cy="3762498"/>
          </a:xfrm>
          <a:prstGeom prst="rect">
            <a:avLst/>
          </a:prstGeom>
        </p:spPr>
      </p:pic>
      <p:sp>
        <p:nvSpPr>
          <p:cNvPr id="6" name="Slide Number Placeholder 1">
            <a:extLst>
              <a:ext uri="{FF2B5EF4-FFF2-40B4-BE49-F238E27FC236}">
                <a16:creationId xmlns:a16="http://schemas.microsoft.com/office/drawing/2014/main" id="{9D3E6F60-18F0-4D60-B48E-45EC5FAF4ED6}"/>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15</a:t>
            </a:fld>
            <a:endParaRPr lang="en" dirty="0"/>
          </a:p>
        </p:txBody>
      </p:sp>
    </p:spTree>
    <p:extLst>
      <p:ext uri="{BB962C8B-B14F-4D97-AF65-F5344CB8AC3E}">
        <p14:creationId xmlns:p14="http://schemas.microsoft.com/office/powerpoint/2010/main" val="2945871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327BE54-6958-46C3-81FC-9F2068F569D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3" name="Rectangle 2">
            <a:extLst>
              <a:ext uri="{FF2B5EF4-FFF2-40B4-BE49-F238E27FC236}">
                <a16:creationId xmlns:a16="http://schemas.microsoft.com/office/drawing/2014/main" id="{CAC67AFC-8CAF-4A17-A69A-9DEC7F57C0D4}"/>
              </a:ext>
            </a:extLst>
          </p:cNvPr>
          <p:cNvSpPr/>
          <p:nvPr/>
        </p:nvSpPr>
        <p:spPr>
          <a:xfrm>
            <a:off x="5427651" y="728795"/>
            <a:ext cx="2539888" cy="45034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2000" dirty="0"/>
              <a:t>   ARIMA (1,1,0) </a:t>
            </a:r>
          </a:p>
        </p:txBody>
      </p:sp>
      <p:sp>
        <p:nvSpPr>
          <p:cNvPr id="8" name="Arrow: Right 7">
            <a:extLst>
              <a:ext uri="{FF2B5EF4-FFF2-40B4-BE49-F238E27FC236}">
                <a16:creationId xmlns:a16="http://schemas.microsoft.com/office/drawing/2014/main" id="{CED0C88E-8D74-460A-AF6C-EAE6F5F0547E}"/>
              </a:ext>
            </a:extLst>
          </p:cNvPr>
          <p:cNvSpPr/>
          <p:nvPr/>
        </p:nvSpPr>
        <p:spPr>
          <a:xfrm>
            <a:off x="4078103" y="728795"/>
            <a:ext cx="850991" cy="422917"/>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9" name="Rectangle 8">
            <a:extLst>
              <a:ext uri="{FF2B5EF4-FFF2-40B4-BE49-F238E27FC236}">
                <a16:creationId xmlns:a16="http://schemas.microsoft.com/office/drawing/2014/main" id="{D9DE706B-7BDE-425F-A4A7-9FFCC341B27F}"/>
              </a:ext>
            </a:extLst>
          </p:cNvPr>
          <p:cNvSpPr/>
          <p:nvPr/>
        </p:nvSpPr>
        <p:spPr>
          <a:xfrm>
            <a:off x="829825" y="728795"/>
            <a:ext cx="2539888" cy="45034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2000" dirty="0"/>
              <a:t>AICc =  -121.56</a:t>
            </a:r>
          </a:p>
        </p:txBody>
      </p:sp>
      <p:pic>
        <p:nvPicPr>
          <p:cNvPr id="12" name="slide2" descr="Sheet 1">
            <a:extLst>
              <a:ext uri="{FF2B5EF4-FFF2-40B4-BE49-F238E27FC236}">
                <a16:creationId xmlns:a16="http://schemas.microsoft.com/office/drawing/2014/main" id="{4D138D75-089B-4CAB-88F0-5DA7024442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4406" y="1408315"/>
            <a:ext cx="6158389" cy="3288618"/>
          </a:xfrm>
          <a:prstGeom prst="rect">
            <a:avLst/>
          </a:prstGeom>
          <a:ln w="19050">
            <a:solidFill>
              <a:srgbClr val="050607"/>
            </a:solidFill>
          </a:ln>
        </p:spPr>
      </p:pic>
      <p:sp>
        <p:nvSpPr>
          <p:cNvPr id="5" name="Rectangle 4">
            <a:extLst>
              <a:ext uri="{FF2B5EF4-FFF2-40B4-BE49-F238E27FC236}">
                <a16:creationId xmlns:a16="http://schemas.microsoft.com/office/drawing/2014/main" id="{2AC36F41-4E22-4FE9-971B-E2495EFEBF14}"/>
              </a:ext>
            </a:extLst>
          </p:cNvPr>
          <p:cNvSpPr/>
          <p:nvPr/>
        </p:nvSpPr>
        <p:spPr>
          <a:xfrm>
            <a:off x="2932774" y="76698"/>
            <a:ext cx="3141651" cy="4229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a:t>ARIMA FORECAST FOR INDIA</a:t>
            </a:r>
            <a:endParaRPr lang="en-IN" dirty="0"/>
          </a:p>
        </p:txBody>
      </p:sp>
    </p:spTree>
    <p:extLst>
      <p:ext uri="{BB962C8B-B14F-4D97-AF65-F5344CB8AC3E}">
        <p14:creationId xmlns:p14="http://schemas.microsoft.com/office/powerpoint/2010/main" val="319490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BF45B-EDCA-48DE-99E8-D189C8442F1D}"/>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EB844236-17D0-4833-87E6-50D43634E83B}"/>
              </a:ext>
            </a:extLst>
          </p:cNvPr>
          <p:cNvSpPr>
            <a:spLocks noGrp="1"/>
          </p:cNvSpPr>
          <p:nvPr>
            <p:ph type="subTitle" idx="1"/>
          </p:nvPr>
        </p:nvSpPr>
        <p:spPr/>
        <p:txBody>
          <a:bodyPr/>
          <a:lstStyle/>
          <a:p>
            <a:endParaRPr lang="en-IN"/>
          </a:p>
        </p:txBody>
      </p:sp>
      <p:pic>
        <p:nvPicPr>
          <p:cNvPr id="4" name="Screen Recording 3">
            <a:hlinkClick r:id="" action="ppaction://media"/>
            <a:extLst>
              <a:ext uri="{FF2B5EF4-FFF2-40B4-BE49-F238E27FC236}">
                <a16:creationId xmlns:a16="http://schemas.microsoft.com/office/drawing/2014/main" id="{6E30B833-FE79-4364-A09C-7A4745BFC03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48928" y="382786"/>
            <a:ext cx="7052072" cy="4377928"/>
          </a:xfrm>
          <a:prstGeom prst="rect">
            <a:avLst/>
          </a:prstGeom>
        </p:spPr>
      </p:pic>
    </p:spTree>
    <p:extLst>
      <p:ext uri="{BB962C8B-B14F-4D97-AF65-F5344CB8AC3E}">
        <p14:creationId xmlns:p14="http://schemas.microsoft.com/office/powerpoint/2010/main" val="1290039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46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ctrTitle"/>
          </p:nvPr>
        </p:nvSpPr>
        <p:spPr>
          <a:xfrm>
            <a:off x="90607" y="2666308"/>
            <a:ext cx="8953375" cy="117890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5400" dirty="0">
                <a:solidFill>
                  <a:schemeClr val="bg1"/>
                </a:solidFill>
              </a:rPr>
              <a:t>DIAGNOSTIC CHECKING</a:t>
            </a:r>
            <a:endParaRPr sz="5400" dirty="0">
              <a:solidFill>
                <a:schemeClr val="bg1"/>
              </a:solidFill>
            </a:endParaRPr>
          </a:p>
        </p:txBody>
      </p:sp>
    </p:spTree>
    <p:extLst>
      <p:ext uri="{BB962C8B-B14F-4D97-AF65-F5344CB8AC3E}">
        <p14:creationId xmlns:p14="http://schemas.microsoft.com/office/powerpoint/2010/main" val="1739347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4DEEA8D-4DC0-46B6-B273-1BB42639DBD0}"/>
              </a:ext>
            </a:extLst>
          </p:cNvPr>
          <p:cNvSpPr/>
          <p:nvPr/>
        </p:nvSpPr>
        <p:spPr>
          <a:xfrm>
            <a:off x="312262" y="197475"/>
            <a:ext cx="3679487" cy="530942"/>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IN" sz="2000" dirty="0">
                <a:solidFill>
                  <a:srgbClr val="050607"/>
                </a:solidFill>
              </a:rPr>
              <a:t>ANALYSIS OF RESIDUALS</a:t>
            </a:r>
          </a:p>
        </p:txBody>
      </p:sp>
      <p:grpSp>
        <p:nvGrpSpPr>
          <p:cNvPr id="2" name="Group 1">
            <a:extLst>
              <a:ext uri="{FF2B5EF4-FFF2-40B4-BE49-F238E27FC236}">
                <a16:creationId xmlns:a16="http://schemas.microsoft.com/office/drawing/2014/main" id="{9D96E27D-D745-49AA-A68D-DA3C7349B663}"/>
              </a:ext>
            </a:extLst>
          </p:cNvPr>
          <p:cNvGrpSpPr/>
          <p:nvPr/>
        </p:nvGrpSpPr>
        <p:grpSpPr>
          <a:xfrm>
            <a:off x="197041" y="191939"/>
            <a:ext cx="8875182" cy="4209759"/>
            <a:chOff x="197041" y="191939"/>
            <a:chExt cx="8875182" cy="4209759"/>
          </a:xfrm>
        </p:grpSpPr>
        <p:sp>
          <p:nvSpPr>
            <p:cNvPr id="24" name="Rectangle 23">
              <a:extLst>
                <a:ext uri="{FF2B5EF4-FFF2-40B4-BE49-F238E27FC236}">
                  <a16:creationId xmlns:a16="http://schemas.microsoft.com/office/drawing/2014/main" id="{D8A16688-C895-437F-A66F-6CB1DB406887}"/>
                </a:ext>
              </a:extLst>
            </p:cNvPr>
            <p:cNvSpPr/>
            <p:nvPr/>
          </p:nvSpPr>
          <p:spPr>
            <a:xfrm>
              <a:off x="4063100" y="197475"/>
              <a:ext cx="2544183" cy="530942"/>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pic>
          <p:nvPicPr>
            <p:cNvPr id="5" name="Picture 4">
              <a:extLst>
                <a:ext uri="{FF2B5EF4-FFF2-40B4-BE49-F238E27FC236}">
                  <a16:creationId xmlns:a16="http://schemas.microsoft.com/office/drawing/2014/main" id="{F3077962-6FA9-4CA4-BCC5-D0225053270E}"/>
                </a:ext>
              </a:extLst>
            </p:cNvPr>
            <p:cNvPicPr>
              <a:picLocks noChangeAspect="1"/>
            </p:cNvPicPr>
            <p:nvPr/>
          </p:nvPicPr>
          <p:blipFill>
            <a:blip r:embed="rId2"/>
            <a:stretch>
              <a:fillRect/>
            </a:stretch>
          </p:blipFill>
          <p:spPr>
            <a:xfrm>
              <a:off x="197041" y="914399"/>
              <a:ext cx="6424770" cy="3481021"/>
            </a:xfrm>
            <a:prstGeom prst="rect">
              <a:avLst/>
            </a:prstGeom>
            <a:ln>
              <a:solidFill>
                <a:sysClr val="windowText" lastClr="000000"/>
              </a:solidFill>
            </a:ln>
          </p:spPr>
        </p:pic>
        <p:sp>
          <p:nvSpPr>
            <p:cNvPr id="8" name="Rectangle 7">
              <a:extLst>
                <a:ext uri="{FF2B5EF4-FFF2-40B4-BE49-F238E27FC236}">
                  <a16:creationId xmlns:a16="http://schemas.microsoft.com/office/drawing/2014/main" id="{C8D1EB5E-6509-4E3A-A7BD-A45F44E5D6BB}"/>
                </a:ext>
              </a:extLst>
            </p:cNvPr>
            <p:cNvSpPr/>
            <p:nvPr/>
          </p:nvSpPr>
          <p:spPr>
            <a:xfrm>
              <a:off x="6987029" y="915435"/>
              <a:ext cx="1984468" cy="609599"/>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IN" sz="1600" dirty="0">
                  <a:solidFill>
                    <a:srgbClr val="050607"/>
                  </a:solidFill>
                </a:rPr>
                <a:t>LJUNG BOX TEST</a:t>
              </a:r>
            </a:p>
          </p:txBody>
        </p:sp>
        <p:pic>
          <p:nvPicPr>
            <p:cNvPr id="20" name="Picture 19">
              <a:extLst>
                <a:ext uri="{FF2B5EF4-FFF2-40B4-BE49-F238E27FC236}">
                  <a16:creationId xmlns:a16="http://schemas.microsoft.com/office/drawing/2014/main" id="{25CB029C-D288-4B46-9E90-E0584A221659}"/>
                </a:ext>
              </a:extLst>
            </p:cNvPr>
            <p:cNvPicPr>
              <a:picLocks noChangeAspect="1"/>
            </p:cNvPicPr>
            <p:nvPr/>
          </p:nvPicPr>
          <p:blipFill>
            <a:blip r:embed="rId3"/>
            <a:stretch>
              <a:fillRect/>
            </a:stretch>
          </p:blipFill>
          <p:spPr>
            <a:xfrm>
              <a:off x="6816223" y="1740310"/>
              <a:ext cx="2256000" cy="356966"/>
            </a:xfrm>
            <a:prstGeom prst="rect">
              <a:avLst/>
            </a:prstGeom>
          </p:spPr>
        </p:pic>
        <p:sp>
          <p:nvSpPr>
            <p:cNvPr id="21" name="Rectangle 20">
              <a:extLst>
                <a:ext uri="{FF2B5EF4-FFF2-40B4-BE49-F238E27FC236}">
                  <a16:creationId xmlns:a16="http://schemas.microsoft.com/office/drawing/2014/main" id="{B12F68A2-EDBC-4873-91CD-90A96847EC49}"/>
                </a:ext>
              </a:extLst>
            </p:cNvPr>
            <p:cNvSpPr/>
            <p:nvPr/>
          </p:nvSpPr>
          <p:spPr>
            <a:xfrm>
              <a:off x="6987029" y="2398523"/>
              <a:ext cx="2042246" cy="2003175"/>
            </a:xfrm>
            <a:prstGeom prst="rect">
              <a:avLst/>
            </a:prstGeom>
            <a:ln/>
          </p:spPr>
          <p:style>
            <a:lnRef idx="2">
              <a:schemeClr val="accent4"/>
            </a:lnRef>
            <a:fillRef idx="1">
              <a:schemeClr val="lt1"/>
            </a:fillRef>
            <a:effectRef idx="0">
              <a:schemeClr val="accent4"/>
            </a:effectRef>
            <a:fontRef idx="minor">
              <a:schemeClr val="dk1"/>
            </a:fontRef>
          </p:style>
          <p:txBody>
            <a:bodyPr rtlCol="0" anchor="ctr"/>
            <a:lstStyle/>
            <a:p>
              <a:pPr algn="ctr"/>
              <a:r>
                <a:rPr lang="en-IN" sz="1800" dirty="0">
                  <a:solidFill>
                    <a:srgbClr val="050607"/>
                  </a:solidFill>
                </a:rPr>
                <a:t>P-VALUE &gt; 0.05,</a:t>
              </a:r>
            </a:p>
            <a:p>
              <a:pPr algn="ctr"/>
              <a:r>
                <a:rPr lang="en-IN" sz="1800" dirty="0">
                  <a:solidFill>
                    <a:srgbClr val="050607"/>
                  </a:solidFill>
                </a:rPr>
                <a:t>RESIDUALS ARE RANDOMLY DISTRIBUTED</a:t>
              </a:r>
            </a:p>
          </p:txBody>
        </p:sp>
        <p:pic>
          <p:nvPicPr>
            <p:cNvPr id="26" name="Picture 25">
              <a:extLst>
                <a:ext uri="{FF2B5EF4-FFF2-40B4-BE49-F238E27FC236}">
                  <a16:creationId xmlns:a16="http://schemas.microsoft.com/office/drawing/2014/main" id="{64CF8EAC-219A-470A-9219-A85841C0870D}"/>
                </a:ext>
              </a:extLst>
            </p:cNvPr>
            <p:cNvPicPr>
              <a:picLocks noChangeAspect="1"/>
            </p:cNvPicPr>
            <p:nvPr/>
          </p:nvPicPr>
          <p:blipFill>
            <a:blip r:embed="rId4"/>
            <a:stretch>
              <a:fillRect/>
            </a:stretch>
          </p:blipFill>
          <p:spPr>
            <a:xfrm>
              <a:off x="4063100" y="191939"/>
              <a:ext cx="2544182" cy="530942"/>
            </a:xfrm>
            <a:prstGeom prst="rect">
              <a:avLst/>
            </a:prstGeom>
          </p:spPr>
        </p:pic>
      </p:grpSp>
      <p:sp>
        <p:nvSpPr>
          <p:cNvPr id="9" name="Slide Number Placeholder 1">
            <a:extLst>
              <a:ext uri="{FF2B5EF4-FFF2-40B4-BE49-F238E27FC236}">
                <a16:creationId xmlns:a16="http://schemas.microsoft.com/office/drawing/2014/main" id="{88B9F38B-9DAC-4350-821E-BB328C97B375}"/>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19</a:t>
            </a:fld>
            <a:endParaRPr lang="en" dirty="0"/>
          </a:p>
        </p:txBody>
      </p:sp>
    </p:spTree>
    <p:extLst>
      <p:ext uri="{BB962C8B-B14F-4D97-AF65-F5344CB8AC3E}">
        <p14:creationId xmlns:p14="http://schemas.microsoft.com/office/powerpoint/2010/main" val="3976844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96" name="Rectangle 195">
            <a:extLst>
              <a:ext uri="{FF2B5EF4-FFF2-40B4-BE49-F238E27FC236}">
                <a16:creationId xmlns:a16="http://schemas.microsoft.com/office/drawing/2014/main" id="{3368F1A1-2046-4B6F-9975-9DC9A95B513D}"/>
              </a:ext>
            </a:extLst>
          </p:cNvPr>
          <p:cNvSpPr/>
          <p:nvPr/>
        </p:nvSpPr>
        <p:spPr>
          <a:xfrm>
            <a:off x="1505528" y="1397434"/>
            <a:ext cx="6387161" cy="96981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a:extLst>
              <a:ext uri="{FF2B5EF4-FFF2-40B4-BE49-F238E27FC236}">
                <a16:creationId xmlns:a16="http://schemas.microsoft.com/office/drawing/2014/main" id="{7DDD154C-2ADC-4B09-AFF4-4C9904BF2DE2}"/>
              </a:ext>
            </a:extLst>
          </p:cNvPr>
          <p:cNvSpPr/>
          <p:nvPr/>
        </p:nvSpPr>
        <p:spPr>
          <a:xfrm>
            <a:off x="1505528" y="2629902"/>
            <a:ext cx="6387161" cy="96981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Rectangle 197">
            <a:extLst>
              <a:ext uri="{FF2B5EF4-FFF2-40B4-BE49-F238E27FC236}">
                <a16:creationId xmlns:a16="http://schemas.microsoft.com/office/drawing/2014/main" id="{A99224C8-DFB7-4161-ADA6-4CBB80928B94}"/>
              </a:ext>
            </a:extLst>
          </p:cNvPr>
          <p:cNvSpPr/>
          <p:nvPr/>
        </p:nvSpPr>
        <p:spPr>
          <a:xfrm>
            <a:off x="1505528" y="3862370"/>
            <a:ext cx="6387161" cy="96981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0" name="Group 199">
            <a:extLst>
              <a:ext uri="{FF2B5EF4-FFF2-40B4-BE49-F238E27FC236}">
                <a16:creationId xmlns:a16="http://schemas.microsoft.com/office/drawing/2014/main" id="{A48FFD52-F1D1-447C-83A1-07C3216B0997}"/>
              </a:ext>
            </a:extLst>
          </p:cNvPr>
          <p:cNvGrpSpPr/>
          <p:nvPr/>
        </p:nvGrpSpPr>
        <p:grpSpPr>
          <a:xfrm>
            <a:off x="1394691" y="1300468"/>
            <a:ext cx="6400799" cy="969818"/>
            <a:chOff x="3925455" y="1191491"/>
            <a:chExt cx="6400799" cy="969818"/>
          </a:xfrm>
        </p:grpSpPr>
        <p:sp>
          <p:nvSpPr>
            <p:cNvPr id="201" name="Rectangle 200">
              <a:extLst>
                <a:ext uri="{FF2B5EF4-FFF2-40B4-BE49-F238E27FC236}">
                  <a16:creationId xmlns:a16="http://schemas.microsoft.com/office/drawing/2014/main" id="{3B4C7907-D464-4DB2-943B-82E066759234}"/>
                </a:ext>
              </a:extLst>
            </p:cNvPr>
            <p:cNvSpPr/>
            <p:nvPr/>
          </p:nvSpPr>
          <p:spPr>
            <a:xfrm>
              <a:off x="4895271" y="1191491"/>
              <a:ext cx="5430983" cy="9698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2" name="Group 201">
              <a:extLst>
                <a:ext uri="{FF2B5EF4-FFF2-40B4-BE49-F238E27FC236}">
                  <a16:creationId xmlns:a16="http://schemas.microsoft.com/office/drawing/2014/main" id="{6B5C112F-80C0-49C1-A656-8223A0D74C20}"/>
                </a:ext>
              </a:extLst>
            </p:cNvPr>
            <p:cNvGrpSpPr/>
            <p:nvPr/>
          </p:nvGrpSpPr>
          <p:grpSpPr>
            <a:xfrm>
              <a:off x="3925455" y="1191491"/>
              <a:ext cx="1178646" cy="969818"/>
              <a:chOff x="3925455" y="1191491"/>
              <a:chExt cx="1178646" cy="969818"/>
            </a:xfrm>
          </p:grpSpPr>
          <p:sp>
            <p:nvSpPr>
              <p:cNvPr id="203" name="Rectangle 202">
                <a:extLst>
                  <a:ext uri="{FF2B5EF4-FFF2-40B4-BE49-F238E27FC236}">
                    <a16:creationId xmlns:a16="http://schemas.microsoft.com/office/drawing/2014/main" id="{3B841749-F37E-4114-A085-79DFE0F41E1A}"/>
                  </a:ext>
                </a:extLst>
              </p:cNvPr>
              <p:cNvSpPr/>
              <p:nvPr/>
            </p:nvSpPr>
            <p:spPr>
              <a:xfrm>
                <a:off x="3925455" y="1191491"/>
                <a:ext cx="969818" cy="9698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effectLst>
                      <a:outerShdw blurRad="38100" dist="38100" dir="2700000" algn="tl">
                        <a:srgbClr val="000000">
                          <a:alpha val="43137"/>
                        </a:srgbClr>
                      </a:outerShdw>
                    </a:effectLst>
                  </a:rPr>
                  <a:t>01</a:t>
                </a:r>
              </a:p>
            </p:txBody>
          </p:sp>
          <p:sp>
            <p:nvSpPr>
              <p:cNvPr id="204" name="Isosceles Triangle 203">
                <a:extLst>
                  <a:ext uri="{FF2B5EF4-FFF2-40B4-BE49-F238E27FC236}">
                    <a16:creationId xmlns:a16="http://schemas.microsoft.com/office/drawing/2014/main" id="{3CDB1DCD-258D-458B-A534-64E8C36D247D}"/>
                  </a:ext>
                </a:extLst>
              </p:cNvPr>
              <p:cNvSpPr/>
              <p:nvPr/>
            </p:nvSpPr>
            <p:spPr>
              <a:xfrm rot="5400000">
                <a:off x="4803124" y="1537059"/>
                <a:ext cx="323272" cy="27868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05" name="Group 204">
            <a:extLst>
              <a:ext uri="{FF2B5EF4-FFF2-40B4-BE49-F238E27FC236}">
                <a16:creationId xmlns:a16="http://schemas.microsoft.com/office/drawing/2014/main" id="{ADFA70E3-B074-4DA8-B815-0CB64B92B047}"/>
              </a:ext>
            </a:extLst>
          </p:cNvPr>
          <p:cNvGrpSpPr/>
          <p:nvPr/>
        </p:nvGrpSpPr>
        <p:grpSpPr>
          <a:xfrm>
            <a:off x="1394691" y="2532859"/>
            <a:ext cx="6400799" cy="969818"/>
            <a:chOff x="3925455" y="1191491"/>
            <a:chExt cx="6400799" cy="969818"/>
          </a:xfrm>
        </p:grpSpPr>
        <p:sp>
          <p:nvSpPr>
            <p:cNvPr id="206" name="Rectangle 205">
              <a:extLst>
                <a:ext uri="{FF2B5EF4-FFF2-40B4-BE49-F238E27FC236}">
                  <a16:creationId xmlns:a16="http://schemas.microsoft.com/office/drawing/2014/main" id="{960F06D5-E1E9-4EC2-8AA3-A9FE205196DA}"/>
                </a:ext>
              </a:extLst>
            </p:cNvPr>
            <p:cNvSpPr/>
            <p:nvPr/>
          </p:nvSpPr>
          <p:spPr>
            <a:xfrm>
              <a:off x="4895271" y="1191491"/>
              <a:ext cx="5430983" cy="9698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7" name="Group 206">
              <a:extLst>
                <a:ext uri="{FF2B5EF4-FFF2-40B4-BE49-F238E27FC236}">
                  <a16:creationId xmlns:a16="http://schemas.microsoft.com/office/drawing/2014/main" id="{8021A7D5-5290-4932-BA8D-9DE70C93C245}"/>
                </a:ext>
              </a:extLst>
            </p:cNvPr>
            <p:cNvGrpSpPr/>
            <p:nvPr/>
          </p:nvGrpSpPr>
          <p:grpSpPr>
            <a:xfrm>
              <a:off x="3925455" y="1191491"/>
              <a:ext cx="1178646" cy="969818"/>
              <a:chOff x="3925455" y="1191491"/>
              <a:chExt cx="1178646" cy="969818"/>
            </a:xfrm>
          </p:grpSpPr>
          <p:sp>
            <p:nvSpPr>
              <p:cNvPr id="208" name="Rectangle 207">
                <a:extLst>
                  <a:ext uri="{FF2B5EF4-FFF2-40B4-BE49-F238E27FC236}">
                    <a16:creationId xmlns:a16="http://schemas.microsoft.com/office/drawing/2014/main" id="{DCDCEFEE-8F2E-4C06-809E-315879A0CFE8}"/>
                  </a:ext>
                </a:extLst>
              </p:cNvPr>
              <p:cNvSpPr/>
              <p:nvPr/>
            </p:nvSpPr>
            <p:spPr>
              <a:xfrm>
                <a:off x="3925455" y="1191491"/>
                <a:ext cx="969818" cy="9698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effectLst>
                      <a:outerShdw blurRad="38100" dist="38100" dir="2700000" algn="tl">
                        <a:srgbClr val="000000">
                          <a:alpha val="43137"/>
                        </a:srgbClr>
                      </a:outerShdw>
                    </a:effectLst>
                  </a:rPr>
                  <a:t>02</a:t>
                </a:r>
              </a:p>
            </p:txBody>
          </p:sp>
          <p:sp>
            <p:nvSpPr>
              <p:cNvPr id="209" name="Isosceles Triangle 208">
                <a:extLst>
                  <a:ext uri="{FF2B5EF4-FFF2-40B4-BE49-F238E27FC236}">
                    <a16:creationId xmlns:a16="http://schemas.microsoft.com/office/drawing/2014/main" id="{3A9C1430-2EFE-4B41-BD71-54536F0CB6F5}"/>
                  </a:ext>
                </a:extLst>
              </p:cNvPr>
              <p:cNvSpPr/>
              <p:nvPr/>
            </p:nvSpPr>
            <p:spPr>
              <a:xfrm rot="5400000">
                <a:off x="4803124" y="1537059"/>
                <a:ext cx="323272" cy="278683"/>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10" name="Group 209">
            <a:extLst>
              <a:ext uri="{FF2B5EF4-FFF2-40B4-BE49-F238E27FC236}">
                <a16:creationId xmlns:a16="http://schemas.microsoft.com/office/drawing/2014/main" id="{29906CFF-F70E-44BB-ABAF-207030A34652}"/>
              </a:ext>
            </a:extLst>
          </p:cNvPr>
          <p:cNvGrpSpPr/>
          <p:nvPr/>
        </p:nvGrpSpPr>
        <p:grpSpPr>
          <a:xfrm>
            <a:off x="1394691" y="3765250"/>
            <a:ext cx="6400799" cy="969818"/>
            <a:chOff x="3925455" y="1191491"/>
            <a:chExt cx="6400799" cy="969818"/>
          </a:xfrm>
        </p:grpSpPr>
        <p:sp>
          <p:nvSpPr>
            <p:cNvPr id="211" name="Rectangle 210">
              <a:extLst>
                <a:ext uri="{FF2B5EF4-FFF2-40B4-BE49-F238E27FC236}">
                  <a16:creationId xmlns:a16="http://schemas.microsoft.com/office/drawing/2014/main" id="{2B47E1C3-73E5-4983-BDE2-63BDA8B82E3C}"/>
                </a:ext>
              </a:extLst>
            </p:cNvPr>
            <p:cNvSpPr/>
            <p:nvPr/>
          </p:nvSpPr>
          <p:spPr>
            <a:xfrm>
              <a:off x="4895271" y="1191491"/>
              <a:ext cx="5430983" cy="9698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2" name="Group 211">
              <a:extLst>
                <a:ext uri="{FF2B5EF4-FFF2-40B4-BE49-F238E27FC236}">
                  <a16:creationId xmlns:a16="http://schemas.microsoft.com/office/drawing/2014/main" id="{BD7E96E4-FCF3-463D-B625-008EE0258919}"/>
                </a:ext>
              </a:extLst>
            </p:cNvPr>
            <p:cNvGrpSpPr/>
            <p:nvPr/>
          </p:nvGrpSpPr>
          <p:grpSpPr>
            <a:xfrm>
              <a:off x="3925455" y="1191491"/>
              <a:ext cx="1178646" cy="969818"/>
              <a:chOff x="3925455" y="1191491"/>
              <a:chExt cx="1178646" cy="969818"/>
            </a:xfrm>
          </p:grpSpPr>
          <p:sp>
            <p:nvSpPr>
              <p:cNvPr id="213" name="Rectangle 212">
                <a:extLst>
                  <a:ext uri="{FF2B5EF4-FFF2-40B4-BE49-F238E27FC236}">
                    <a16:creationId xmlns:a16="http://schemas.microsoft.com/office/drawing/2014/main" id="{CA19E5C4-BF59-46AB-85F6-181054AFE896}"/>
                  </a:ext>
                </a:extLst>
              </p:cNvPr>
              <p:cNvSpPr/>
              <p:nvPr/>
            </p:nvSpPr>
            <p:spPr>
              <a:xfrm>
                <a:off x="3925455" y="1191491"/>
                <a:ext cx="969818" cy="9698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a:effectLst>
                      <a:outerShdw blurRad="38100" dist="38100" dir="2700000" algn="tl">
                        <a:srgbClr val="000000">
                          <a:alpha val="43137"/>
                        </a:srgbClr>
                      </a:outerShdw>
                    </a:effectLst>
                  </a:rPr>
                  <a:t>03</a:t>
                </a:r>
              </a:p>
            </p:txBody>
          </p:sp>
          <p:sp>
            <p:nvSpPr>
              <p:cNvPr id="214" name="Isosceles Triangle 213">
                <a:extLst>
                  <a:ext uri="{FF2B5EF4-FFF2-40B4-BE49-F238E27FC236}">
                    <a16:creationId xmlns:a16="http://schemas.microsoft.com/office/drawing/2014/main" id="{3892D13B-BE04-44BA-90EE-24D6A08FD8C3}"/>
                  </a:ext>
                </a:extLst>
              </p:cNvPr>
              <p:cNvSpPr/>
              <p:nvPr/>
            </p:nvSpPr>
            <p:spPr>
              <a:xfrm rot="5400000">
                <a:off x="4803124" y="1537059"/>
                <a:ext cx="323272" cy="278683"/>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20" name="Group 219">
            <a:extLst>
              <a:ext uri="{FF2B5EF4-FFF2-40B4-BE49-F238E27FC236}">
                <a16:creationId xmlns:a16="http://schemas.microsoft.com/office/drawing/2014/main" id="{49044E2F-10EC-4870-880B-9E6249BE0ECF}"/>
              </a:ext>
            </a:extLst>
          </p:cNvPr>
          <p:cNvGrpSpPr/>
          <p:nvPr/>
        </p:nvGrpSpPr>
        <p:grpSpPr>
          <a:xfrm>
            <a:off x="2445273" y="1241505"/>
            <a:ext cx="4146223" cy="651979"/>
            <a:chOff x="4481982" y="1066140"/>
            <a:chExt cx="4146223" cy="651979"/>
          </a:xfrm>
        </p:grpSpPr>
        <p:sp>
          <p:nvSpPr>
            <p:cNvPr id="221" name="TextBox 220">
              <a:extLst>
                <a:ext uri="{FF2B5EF4-FFF2-40B4-BE49-F238E27FC236}">
                  <a16:creationId xmlns:a16="http://schemas.microsoft.com/office/drawing/2014/main" id="{FCEB82A3-E520-4F51-BBEB-211E3382067A}"/>
                </a:ext>
              </a:extLst>
            </p:cNvPr>
            <p:cNvSpPr txBox="1"/>
            <p:nvPr/>
          </p:nvSpPr>
          <p:spPr>
            <a:xfrm>
              <a:off x="4481982" y="1066140"/>
              <a:ext cx="2937088" cy="461665"/>
            </a:xfrm>
            <a:prstGeom prst="rect">
              <a:avLst/>
            </a:prstGeom>
            <a:noFill/>
          </p:spPr>
          <p:txBody>
            <a:bodyPr wrap="square" lIns="0" rtlCol="0" anchor="b">
              <a:spAutoFit/>
            </a:bodyPr>
            <a:lstStyle/>
            <a:p>
              <a:endParaRPr lang="en-US" sz="2400" b="1" dirty="0"/>
            </a:p>
          </p:txBody>
        </p:sp>
        <p:sp>
          <p:nvSpPr>
            <p:cNvPr id="222" name="TextBox 221">
              <a:extLst>
                <a:ext uri="{FF2B5EF4-FFF2-40B4-BE49-F238E27FC236}">
                  <a16:creationId xmlns:a16="http://schemas.microsoft.com/office/drawing/2014/main" id="{D12CE9AD-4C51-4CD6-9C70-2A6148160860}"/>
                </a:ext>
              </a:extLst>
            </p:cNvPr>
            <p:cNvSpPr txBox="1"/>
            <p:nvPr/>
          </p:nvSpPr>
          <p:spPr>
            <a:xfrm>
              <a:off x="4481982" y="1441120"/>
              <a:ext cx="4146223" cy="276999"/>
            </a:xfrm>
            <a:prstGeom prst="rect">
              <a:avLst/>
            </a:prstGeom>
            <a:noFill/>
          </p:spPr>
          <p:txBody>
            <a:bodyPr wrap="square" lIns="0" rIns="0" rtlCol="0" anchor="t">
              <a:spAutoFit/>
            </a:bodyPr>
            <a:lstStyle/>
            <a:p>
              <a:pPr algn="just"/>
              <a:r>
                <a:rPr lang="en-US" sz="1200" dirty="0">
                  <a:solidFill>
                    <a:schemeClr val="tx1">
                      <a:lumMod val="65000"/>
                      <a:lumOff val="35000"/>
                    </a:schemeClr>
                  </a:solidFill>
                </a:rPr>
                <a:t>. </a:t>
              </a:r>
            </a:p>
          </p:txBody>
        </p:sp>
      </p:grpSp>
      <p:grpSp>
        <p:nvGrpSpPr>
          <p:cNvPr id="223" name="Group 222">
            <a:extLst>
              <a:ext uri="{FF2B5EF4-FFF2-40B4-BE49-F238E27FC236}">
                <a16:creationId xmlns:a16="http://schemas.microsoft.com/office/drawing/2014/main" id="{D41C3AD0-B5CE-4928-B392-4023AC8F731D}"/>
              </a:ext>
            </a:extLst>
          </p:cNvPr>
          <p:cNvGrpSpPr/>
          <p:nvPr/>
        </p:nvGrpSpPr>
        <p:grpSpPr>
          <a:xfrm>
            <a:off x="2688448" y="2468848"/>
            <a:ext cx="4146223" cy="651979"/>
            <a:chOff x="4481982" y="1066140"/>
            <a:chExt cx="4146223" cy="651979"/>
          </a:xfrm>
        </p:grpSpPr>
        <p:sp>
          <p:nvSpPr>
            <p:cNvPr id="224" name="TextBox 223">
              <a:extLst>
                <a:ext uri="{FF2B5EF4-FFF2-40B4-BE49-F238E27FC236}">
                  <a16:creationId xmlns:a16="http://schemas.microsoft.com/office/drawing/2014/main" id="{E14D6BFF-E90D-4218-BDA2-BD2F813414F9}"/>
                </a:ext>
              </a:extLst>
            </p:cNvPr>
            <p:cNvSpPr txBox="1"/>
            <p:nvPr/>
          </p:nvSpPr>
          <p:spPr>
            <a:xfrm>
              <a:off x="4481982" y="1066140"/>
              <a:ext cx="2952498" cy="473481"/>
            </a:xfrm>
            <a:prstGeom prst="rect">
              <a:avLst/>
            </a:prstGeom>
            <a:noFill/>
          </p:spPr>
          <p:txBody>
            <a:bodyPr wrap="square" lIns="0" rtlCol="0" anchor="b">
              <a:spAutoFit/>
            </a:bodyPr>
            <a:lstStyle/>
            <a:p>
              <a:endParaRPr lang="en-US" sz="2400" b="1" dirty="0"/>
            </a:p>
          </p:txBody>
        </p:sp>
        <p:sp>
          <p:nvSpPr>
            <p:cNvPr id="225" name="TextBox 224">
              <a:extLst>
                <a:ext uri="{FF2B5EF4-FFF2-40B4-BE49-F238E27FC236}">
                  <a16:creationId xmlns:a16="http://schemas.microsoft.com/office/drawing/2014/main" id="{371F6198-E748-4260-BC7B-80CF1699C1EE}"/>
                </a:ext>
              </a:extLst>
            </p:cNvPr>
            <p:cNvSpPr txBox="1"/>
            <p:nvPr/>
          </p:nvSpPr>
          <p:spPr>
            <a:xfrm>
              <a:off x="4481982" y="1441120"/>
              <a:ext cx="4146223" cy="276999"/>
            </a:xfrm>
            <a:prstGeom prst="rect">
              <a:avLst/>
            </a:prstGeom>
            <a:noFill/>
          </p:spPr>
          <p:txBody>
            <a:bodyPr wrap="square" lIns="0" rIns="0" rtlCol="0" anchor="t">
              <a:spAutoFit/>
            </a:bodyPr>
            <a:lstStyle/>
            <a:p>
              <a:pPr algn="just"/>
              <a:endParaRPr lang="en-US" sz="1200" dirty="0">
                <a:solidFill>
                  <a:schemeClr val="tx1">
                    <a:lumMod val="65000"/>
                    <a:lumOff val="35000"/>
                  </a:schemeClr>
                </a:solidFill>
              </a:endParaRPr>
            </a:p>
          </p:txBody>
        </p:sp>
      </p:grpSp>
      <p:grpSp>
        <p:nvGrpSpPr>
          <p:cNvPr id="226" name="Group 225">
            <a:extLst>
              <a:ext uri="{FF2B5EF4-FFF2-40B4-BE49-F238E27FC236}">
                <a16:creationId xmlns:a16="http://schemas.microsoft.com/office/drawing/2014/main" id="{DD942D84-48B9-4A3A-8145-1B24CD8A869D}"/>
              </a:ext>
            </a:extLst>
          </p:cNvPr>
          <p:cNvGrpSpPr/>
          <p:nvPr/>
        </p:nvGrpSpPr>
        <p:grpSpPr>
          <a:xfrm>
            <a:off x="2643191" y="3439380"/>
            <a:ext cx="7790707" cy="1431893"/>
            <a:chOff x="837498" y="1441120"/>
            <a:chExt cx="7790707" cy="1431893"/>
          </a:xfrm>
        </p:grpSpPr>
        <p:sp>
          <p:nvSpPr>
            <p:cNvPr id="227" name="TextBox 226">
              <a:extLst>
                <a:ext uri="{FF2B5EF4-FFF2-40B4-BE49-F238E27FC236}">
                  <a16:creationId xmlns:a16="http://schemas.microsoft.com/office/drawing/2014/main" id="{2018962D-3923-4482-AC06-FED8F8DA415B}"/>
                </a:ext>
              </a:extLst>
            </p:cNvPr>
            <p:cNvSpPr txBox="1"/>
            <p:nvPr/>
          </p:nvSpPr>
          <p:spPr>
            <a:xfrm>
              <a:off x="837498" y="2129220"/>
              <a:ext cx="5062538" cy="743793"/>
            </a:xfrm>
            <a:prstGeom prst="rect">
              <a:avLst/>
            </a:prstGeom>
            <a:noFill/>
          </p:spPr>
          <p:txBody>
            <a:bodyPr wrap="square" lIns="0" rtlCol="0" anchor="b">
              <a:spAutoFit/>
            </a:bodyPr>
            <a:lstStyle/>
            <a:p>
              <a:pPr lvl="0">
                <a:lnSpc>
                  <a:spcPts val="1600"/>
                </a:lnSpc>
                <a:spcAft>
                  <a:spcPts val="600"/>
                </a:spcAft>
                <a:defRPr/>
              </a:pPr>
              <a:r>
                <a:rPr lang="en-US" b="1" cap="all" noProof="1"/>
                <a:t>DETERMINING THE BEST MODEL TO PREDICT CPI</a:t>
              </a:r>
              <a:endParaRPr lang="en-US" b="1" kern="0" cap="all" noProof="1"/>
            </a:p>
            <a:p>
              <a:endParaRPr lang="en-US" sz="2400" b="1" dirty="0"/>
            </a:p>
          </p:txBody>
        </p:sp>
        <p:sp>
          <p:nvSpPr>
            <p:cNvPr id="228" name="TextBox 227">
              <a:extLst>
                <a:ext uri="{FF2B5EF4-FFF2-40B4-BE49-F238E27FC236}">
                  <a16:creationId xmlns:a16="http://schemas.microsoft.com/office/drawing/2014/main" id="{CC1339DD-9F09-4107-A3EA-10EF6FBBFCE2}"/>
                </a:ext>
              </a:extLst>
            </p:cNvPr>
            <p:cNvSpPr txBox="1"/>
            <p:nvPr/>
          </p:nvSpPr>
          <p:spPr>
            <a:xfrm>
              <a:off x="4481982" y="1441120"/>
              <a:ext cx="4146223" cy="276999"/>
            </a:xfrm>
            <a:prstGeom prst="rect">
              <a:avLst/>
            </a:prstGeom>
            <a:noFill/>
          </p:spPr>
          <p:txBody>
            <a:bodyPr wrap="square" lIns="0" rIns="0" rtlCol="0" anchor="t">
              <a:spAutoFit/>
            </a:bodyPr>
            <a:lstStyle/>
            <a:p>
              <a:pPr algn="just"/>
              <a:endParaRPr lang="en-US" sz="1200" dirty="0">
                <a:solidFill>
                  <a:schemeClr val="tx1">
                    <a:lumMod val="65000"/>
                    <a:lumOff val="35000"/>
                  </a:schemeClr>
                </a:solidFill>
              </a:endParaRPr>
            </a:p>
          </p:txBody>
        </p:sp>
      </p:grpSp>
      <p:pic>
        <p:nvPicPr>
          <p:cNvPr id="232" name="Graphic 231" descr="Bar chart">
            <a:extLst>
              <a:ext uri="{FF2B5EF4-FFF2-40B4-BE49-F238E27FC236}">
                <a16:creationId xmlns:a16="http://schemas.microsoft.com/office/drawing/2014/main" id="{CAC02379-B3A9-4820-8F55-E89C4184EB0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81090" y="1356971"/>
            <a:ext cx="914400" cy="914400"/>
          </a:xfrm>
          <a:prstGeom prst="rect">
            <a:avLst/>
          </a:prstGeom>
        </p:spPr>
      </p:pic>
      <p:pic>
        <p:nvPicPr>
          <p:cNvPr id="233" name="Graphic 232" descr="Bullseye">
            <a:extLst>
              <a:ext uri="{FF2B5EF4-FFF2-40B4-BE49-F238E27FC236}">
                <a16:creationId xmlns:a16="http://schemas.microsoft.com/office/drawing/2014/main" id="{AEA50771-A0FC-41AA-A646-EF896F9872D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881090" y="2586965"/>
            <a:ext cx="914400" cy="914400"/>
          </a:xfrm>
          <a:prstGeom prst="rect">
            <a:avLst/>
          </a:prstGeom>
        </p:spPr>
      </p:pic>
      <p:pic>
        <p:nvPicPr>
          <p:cNvPr id="234" name="Graphic 233" descr="Head with Gears">
            <a:extLst>
              <a:ext uri="{FF2B5EF4-FFF2-40B4-BE49-F238E27FC236}">
                <a16:creationId xmlns:a16="http://schemas.microsoft.com/office/drawing/2014/main" id="{A1DF3A28-B164-4108-9229-412B3BB07F1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81090" y="3816959"/>
            <a:ext cx="914400" cy="914400"/>
          </a:xfrm>
          <a:prstGeom prst="rect">
            <a:avLst/>
          </a:prstGeom>
        </p:spPr>
      </p:pic>
      <p:sp>
        <p:nvSpPr>
          <p:cNvPr id="236" name="Rectangle 235">
            <a:extLst>
              <a:ext uri="{FF2B5EF4-FFF2-40B4-BE49-F238E27FC236}">
                <a16:creationId xmlns:a16="http://schemas.microsoft.com/office/drawing/2014/main" id="{9036AB7A-47CB-414C-9333-39585CB3D39A}"/>
              </a:ext>
            </a:extLst>
          </p:cNvPr>
          <p:cNvSpPr/>
          <p:nvPr/>
        </p:nvSpPr>
        <p:spPr>
          <a:xfrm>
            <a:off x="2546054" y="1527973"/>
            <a:ext cx="6096000" cy="297517"/>
          </a:xfrm>
          <a:prstGeom prst="rect">
            <a:avLst/>
          </a:prstGeom>
        </p:spPr>
        <p:txBody>
          <a:bodyPr wrap="square">
            <a:spAutoFit/>
          </a:bodyPr>
          <a:lstStyle/>
          <a:p>
            <a:pPr lvl="0">
              <a:lnSpc>
                <a:spcPts val="1600"/>
              </a:lnSpc>
              <a:spcAft>
                <a:spcPts val="600"/>
              </a:spcAft>
              <a:defRPr/>
            </a:pPr>
            <a:r>
              <a:rPr lang="en-US" b="1" kern="0" cap="all" noProof="1"/>
              <a:t> ForecastING  CPI OF various COUNTRIES.</a:t>
            </a:r>
          </a:p>
        </p:txBody>
      </p:sp>
      <p:sp>
        <p:nvSpPr>
          <p:cNvPr id="237" name="Rectangle 236">
            <a:extLst>
              <a:ext uri="{FF2B5EF4-FFF2-40B4-BE49-F238E27FC236}">
                <a16:creationId xmlns:a16="http://schemas.microsoft.com/office/drawing/2014/main" id="{F781D117-82F1-48E1-89D6-F695782BCBC8}"/>
              </a:ext>
            </a:extLst>
          </p:cNvPr>
          <p:cNvSpPr/>
          <p:nvPr/>
        </p:nvSpPr>
        <p:spPr>
          <a:xfrm>
            <a:off x="2524342" y="2761608"/>
            <a:ext cx="4405744" cy="512320"/>
          </a:xfrm>
          <a:prstGeom prst="rect">
            <a:avLst/>
          </a:prstGeom>
        </p:spPr>
        <p:txBody>
          <a:bodyPr wrap="square">
            <a:spAutoFit/>
          </a:bodyPr>
          <a:lstStyle/>
          <a:p>
            <a:pPr lvl="0">
              <a:lnSpc>
                <a:spcPts val="1600"/>
              </a:lnSpc>
              <a:spcAft>
                <a:spcPts val="600"/>
              </a:spcAft>
              <a:defRPr/>
            </a:pPr>
            <a:r>
              <a:rPr lang="en-US" b="1" kern="0" cap="all" noProof="1"/>
              <a:t>FORECASTING INDIA’S CPI USING RELATED MACRO-ECONOMIC VARIABLES</a:t>
            </a:r>
          </a:p>
        </p:txBody>
      </p:sp>
      <p:sp>
        <p:nvSpPr>
          <p:cNvPr id="85" name="Rectangle 84">
            <a:extLst>
              <a:ext uri="{FF2B5EF4-FFF2-40B4-BE49-F238E27FC236}">
                <a16:creationId xmlns:a16="http://schemas.microsoft.com/office/drawing/2014/main" id="{B4C9B80C-481F-4C16-A606-264680293511}"/>
              </a:ext>
            </a:extLst>
          </p:cNvPr>
          <p:cNvSpPr/>
          <p:nvPr/>
        </p:nvSpPr>
        <p:spPr>
          <a:xfrm>
            <a:off x="2880852" y="216310"/>
            <a:ext cx="3205316" cy="846697"/>
          </a:xfrm>
          <a:prstGeom prst="rect">
            <a:avLst/>
          </a:prstGeom>
          <a:ln>
            <a:solidFill>
              <a:schemeClr val="accent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800" dirty="0">
                <a:ln w="0"/>
                <a:solidFill>
                  <a:schemeClr val="accent2">
                    <a:lumMod val="50000"/>
                  </a:schemeClr>
                </a:solidFill>
                <a:effectLst>
                  <a:outerShdw blurRad="38100" dist="25400" dir="5400000" algn="ctr" rotWithShape="0">
                    <a:srgbClr val="6E747A">
                      <a:alpha val="43000"/>
                    </a:srgbClr>
                  </a:outerShdw>
                </a:effectLst>
              </a:rPr>
              <a:t>OBJECTIVE</a:t>
            </a:r>
          </a:p>
        </p:txBody>
      </p:sp>
      <p:sp>
        <p:nvSpPr>
          <p:cNvPr id="35" name="Slide Number Placeholder 1">
            <a:extLst>
              <a:ext uri="{FF2B5EF4-FFF2-40B4-BE49-F238E27FC236}">
                <a16:creationId xmlns:a16="http://schemas.microsoft.com/office/drawing/2014/main" id="{30AFAE34-CEEF-49A1-A18E-79C75417FB48}"/>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2</a:t>
            </a:fld>
            <a:endParaRPr lang="e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fade">
                                      <p:cBhvr>
                                        <p:cTn id="7" dur="500"/>
                                        <p:tgtEl>
                                          <p:spTgt spid="20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6"/>
                                        </p:tgtEl>
                                        <p:attrNameLst>
                                          <p:attrName>style.visibility</p:attrName>
                                        </p:attrNameLst>
                                      </p:cBhvr>
                                      <p:to>
                                        <p:strVal val="visible"/>
                                      </p:to>
                                    </p:set>
                                    <p:animEffect transition="in" filter="fade">
                                      <p:cBhvr>
                                        <p:cTn id="10" dur="500"/>
                                        <p:tgtEl>
                                          <p:spTgt spid="236"/>
                                        </p:tgtEl>
                                      </p:cBhvr>
                                    </p:animEffect>
                                  </p:childTnLst>
                                </p:cTn>
                              </p:par>
                              <p:par>
                                <p:cTn id="11" presetID="10" presetClass="entr" presetSubtype="0" fill="hold" nodeType="withEffect">
                                  <p:stCondLst>
                                    <p:cond delay="0"/>
                                  </p:stCondLst>
                                  <p:childTnLst>
                                    <p:set>
                                      <p:cBhvr>
                                        <p:cTn id="12" dur="1" fill="hold">
                                          <p:stCondLst>
                                            <p:cond delay="0"/>
                                          </p:stCondLst>
                                        </p:cTn>
                                        <p:tgtEl>
                                          <p:spTgt spid="232"/>
                                        </p:tgtEl>
                                        <p:attrNameLst>
                                          <p:attrName>style.visibility</p:attrName>
                                        </p:attrNameLst>
                                      </p:cBhvr>
                                      <p:to>
                                        <p:strVal val="visible"/>
                                      </p:to>
                                    </p:set>
                                    <p:animEffect transition="in" filter="fade">
                                      <p:cBhvr>
                                        <p:cTn id="13" dur="500"/>
                                        <p:tgtEl>
                                          <p:spTgt spid="23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6"/>
                                        </p:tgtEl>
                                        <p:attrNameLst>
                                          <p:attrName>style.visibility</p:attrName>
                                        </p:attrNameLst>
                                      </p:cBhvr>
                                      <p:to>
                                        <p:strVal val="visible"/>
                                      </p:to>
                                    </p:set>
                                    <p:animEffect transition="in" filter="fade">
                                      <p:cBhvr>
                                        <p:cTn id="16" dur="500"/>
                                        <p:tgtEl>
                                          <p:spTgt spid="19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37"/>
                                        </p:tgtEl>
                                        <p:attrNameLst>
                                          <p:attrName>style.visibility</p:attrName>
                                        </p:attrNameLst>
                                      </p:cBhvr>
                                      <p:to>
                                        <p:strVal val="visible"/>
                                      </p:to>
                                    </p:set>
                                    <p:animEffect transition="in" filter="fade">
                                      <p:cBhvr>
                                        <p:cTn id="21" dur="500"/>
                                        <p:tgtEl>
                                          <p:spTgt spid="237"/>
                                        </p:tgtEl>
                                      </p:cBhvr>
                                    </p:animEffect>
                                  </p:childTnLst>
                                </p:cTn>
                              </p:par>
                              <p:par>
                                <p:cTn id="22" presetID="10" presetClass="entr" presetSubtype="0" fill="hold" nodeType="withEffect">
                                  <p:stCondLst>
                                    <p:cond delay="0"/>
                                  </p:stCondLst>
                                  <p:childTnLst>
                                    <p:set>
                                      <p:cBhvr>
                                        <p:cTn id="23" dur="1" fill="hold">
                                          <p:stCondLst>
                                            <p:cond delay="0"/>
                                          </p:stCondLst>
                                        </p:cTn>
                                        <p:tgtEl>
                                          <p:spTgt spid="205"/>
                                        </p:tgtEl>
                                        <p:attrNameLst>
                                          <p:attrName>style.visibility</p:attrName>
                                        </p:attrNameLst>
                                      </p:cBhvr>
                                      <p:to>
                                        <p:strVal val="visible"/>
                                      </p:to>
                                    </p:set>
                                    <p:animEffect transition="in" filter="fade">
                                      <p:cBhvr>
                                        <p:cTn id="24" dur="500"/>
                                        <p:tgtEl>
                                          <p:spTgt spid="205"/>
                                        </p:tgtEl>
                                      </p:cBhvr>
                                    </p:animEffect>
                                  </p:childTnLst>
                                </p:cTn>
                              </p:par>
                              <p:par>
                                <p:cTn id="25" presetID="10" presetClass="entr" presetSubtype="0" fill="hold" nodeType="withEffect">
                                  <p:stCondLst>
                                    <p:cond delay="0"/>
                                  </p:stCondLst>
                                  <p:childTnLst>
                                    <p:set>
                                      <p:cBhvr>
                                        <p:cTn id="26" dur="1" fill="hold">
                                          <p:stCondLst>
                                            <p:cond delay="0"/>
                                          </p:stCondLst>
                                        </p:cTn>
                                        <p:tgtEl>
                                          <p:spTgt spid="233"/>
                                        </p:tgtEl>
                                        <p:attrNameLst>
                                          <p:attrName>style.visibility</p:attrName>
                                        </p:attrNameLst>
                                      </p:cBhvr>
                                      <p:to>
                                        <p:strVal val="visible"/>
                                      </p:to>
                                    </p:set>
                                    <p:animEffect transition="in" filter="fade">
                                      <p:cBhvr>
                                        <p:cTn id="27" dur="500"/>
                                        <p:tgtEl>
                                          <p:spTgt spid="23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97"/>
                                        </p:tgtEl>
                                        <p:attrNameLst>
                                          <p:attrName>style.visibility</p:attrName>
                                        </p:attrNameLst>
                                      </p:cBhvr>
                                      <p:to>
                                        <p:strVal val="visible"/>
                                      </p:to>
                                    </p:set>
                                    <p:animEffect transition="in" filter="fade">
                                      <p:cBhvr>
                                        <p:cTn id="30" dur="500"/>
                                        <p:tgtEl>
                                          <p:spTgt spid="19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10"/>
                                        </p:tgtEl>
                                        <p:attrNameLst>
                                          <p:attrName>style.visibility</p:attrName>
                                        </p:attrNameLst>
                                      </p:cBhvr>
                                      <p:to>
                                        <p:strVal val="visible"/>
                                      </p:to>
                                    </p:set>
                                    <p:animEffect transition="in" filter="fade">
                                      <p:cBhvr>
                                        <p:cTn id="35" dur="500"/>
                                        <p:tgtEl>
                                          <p:spTgt spid="210"/>
                                        </p:tgtEl>
                                      </p:cBhvr>
                                    </p:animEffect>
                                  </p:childTnLst>
                                </p:cTn>
                              </p:par>
                              <p:par>
                                <p:cTn id="36" presetID="10" presetClass="entr" presetSubtype="0" fill="hold" nodeType="withEffect">
                                  <p:stCondLst>
                                    <p:cond delay="0"/>
                                  </p:stCondLst>
                                  <p:childTnLst>
                                    <p:set>
                                      <p:cBhvr>
                                        <p:cTn id="37" dur="1" fill="hold">
                                          <p:stCondLst>
                                            <p:cond delay="0"/>
                                          </p:stCondLst>
                                        </p:cTn>
                                        <p:tgtEl>
                                          <p:spTgt spid="226"/>
                                        </p:tgtEl>
                                        <p:attrNameLst>
                                          <p:attrName>style.visibility</p:attrName>
                                        </p:attrNameLst>
                                      </p:cBhvr>
                                      <p:to>
                                        <p:strVal val="visible"/>
                                      </p:to>
                                    </p:set>
                                    <p:animEffect transition="in" filter="fade">
                                      <p:cBhvr>
                                        <p:cTn id="38" dur="500"/>
                                        <p:tgtEl>
                                          <p:spTgt spid="22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8"/>
                                        </p:tgtEl>
                                        <p:attrNameLst>
                                          <p:attrName>style.visibility</p:attrName>
                                        </p:attrNameLst>
                                      </p:cBhvr>
                                      <p:to>
                                        <p:strVal val="visible"/>
                                      </p:to>
                                    </p:set>
                                    <p:animEffect transition="in" filter="fade">
                                      <p:cBhvr>
                                        <p:cTn id="41" dur="500"/>
                                        <p:tgtEl>
                                          <p:spTgt spid="198"/>
                                        </p:tgtEl>
                                      </p:cBhvr>
                                    </p:animEffect>
                                  </p:childTnLst>
                                </p:cTn>
                              </p:par>
                              <p:par>
                                <p:cTn id="42" presetID="10" presetClass="entr" presetSubtype="0" fill="hold" nodeType="withEffect">
                                  <p:stCondLst>
                                    <p:cond delay="0"/>
                                  </p:stCondLst>
                                  <p:childTnLst>
                                    <p:set>
                                      <p:cBhvr>
                                        <p:cTn id="43" dur="1" fill="hold">
                                          <p:stCondLst>
                                            <p:cond delay="0"/>
                                          </p:stCondLst>
                                        </p:cTn>
                                        <p:tgtEl>
                                          <p:spTgt spid="234"/>
                                        </p:tgtEl>
                                        <p:attrNameLst>
                                          <p:attrName>style.visibility</p:attrName>
                                        </p:attrNameLst>
                                      </p:cBhvr>
                                      <p:to>
                                        <p:strVal val="visible"/>
                                      </p:to>
                                    </p:set>
                                    <p:animEffect transition="in" filter="fade">
                                      <p:cBhvr>
                                        <p:cTn id="44" dur="500"/>
                                        <p:tgtEl>
                                          <p:spTgt spid="2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animBg="1"/>
      <p:bldP spid="197" grpId="0" animBg="1"/>
      <p:bldP spid="198" grpId="0" animBg="1"/>
      <p:bldP spid="236" grpId="0"/>
      <p:bldP spid="2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ctrTitle"/>
          </p:nvPr>
        </p:nvSpPr>
        <p:spPr>
          <a:xfrm>
            <a:off x="75900" y="2845960"/>
            <a:ext cx="8953375" cy="117890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sz="5400" dirty="0">
                <a:solidFill>
                  <a:schemeClr val="accent2"/>
                </a:solidFill>
              </a:rPr>
            </a:br>
            <a:r>
              <a:rPr lang="en-IN" sz="5400" dirty="0">
                <a:solidFill>
                  <a:schemeClr val="bg1"/>
                </a:solidFill>
              </a:rPr>
              <a:t>FORECASTING INDIA’S CPI USING MACRO ECONOMIC VARIABLES</a:t>
            </a:r>
            <a:endParaRPr sz="5400" dirty="0">
              <a:solidFill>
                <a:schemeClr val="bg1"/>
              </a:solidFill>
            </a:endParaRPr>
          </a:p>
        </p:txBody>
      </p:sp>
    </p:spTree>
    <p:extLst>
      <p:ext uri="{BB962C8B-B14F-4D97-AF65-F5344CB8AC3E}">
        <p14:creationId xmlns:p14="http://schemas.microsoft.com/office/powerpoint/2010/main" val="2883865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Cercle">
            <a:extLst>
              <a:ext uri="{FF2B5EF4-FFF2-40B4-BE49-F238E27FC236}">
                <a16:creationId xmlns:a16="http://schemas.microsoft.com/office/drawing/2014/main" id="{95B8DCF2-4B30-4E4E-BE96-FFC68D057F4F}"/>
              </a:ext>
            </a:extLst>
          </p:cNvPr>
          <p:cNvSpPr/>
          <p:nvPr/>
        </p:nvSpPr>
        <p:spPr>
          <a:xfrm>
            <a:off x="563513" y="1861302"/>
            <a:ext cx="1277732" cy="1358912"/>
          </a:xfrm>
          <a:prstGeom prst="ellipse">
            <a:avLst/>
          </a:prstGeom>
          <a:solidFill>
            <a:srgbClr val="013D4D">
              <a:lumMod val="75000"/>
              <a:lumOff val="25000"/>
            </a:srgbClr>
          </a:solidFill>
          <a:ln w="25400" cap="flat">
            <a:noFill/>
            <a:prstDash val="solid"/>
            <a:miter lim="400000"/>
          </a:ln>
          <a:effectLst>
            <a:innerShdw dist="88900" dir="3000000">
              <a:prstClr val="black">
                <a:alpha val="50000"/>
              </a:prstClr>
            </a:innerShdw>
          </a:effectLst>
          <a:sp3d/>
        </p:spPr>
        <p:txBody>
          <a:bodyPr rot="0" spcFirstLastPara="1" vertOverflow="overflow" horzOverflow="overflow" vert="horz" wrap="square" lIns="38100" tIns="38100" rIns="38100" bIns="38100" numCol="1" spcCol="3810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3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DB8C6D3-5B65-4AE4-8B1E-EFE37C3FBBF3}"/>
              </a:ext>
            </a:extLst>
          </p:cNvPr>
          <p:cNvSpPr/>
          <p:nvPr/>
        </p:nvSpPr>
        <p:spPr>
          <a:xfrm>
            <a:off x="6695196" y="1107440"/>
            <a:ext cx="1991263" cy="804345"/>
          </a:xfrm>
          <a:custGeom>
            <a:avLst/>
            <a:gdLst>
              <a:gd name="connsiteX0" fmla="*/ 1169078 w 2517798"/>
              <a:gd name="connsiteY0" fmla="*/ 810 h 956275"/>
              <a:gd name="connsiteX1" fmla="*/ 1698218 w 2517798"/>
              <a:gd name="connsiteY1" fmla="*/ 71876 h 956275"/>
              <a:gd name="connsiteX2" fmla="*/ 2319051 w 2517798"/>
              <a:gd name="connsiteY2" fmla="*/ 410970 h 956275"/>
              <a:gd name="connsiteX3" fmla="*/ 2460574 w 2517798"/>
              <a:gd name="connsiteY3" fmla="*/ 288229 h 956275"/>
              <a:gd name="connsiteX4" fmla="*/ 2515670 w 2517798"/>
              <a:gd name="connsiteY4" fmla="*/ 313006 h 956275"/>
              <a:gd name="connsiteX5" fmla="*/ 2517798 w 2517798"/>
              <a:gd name="connsiteY5" fmla="*/ 893184 h 956275"/>
              <a:gd name="connsiteX6" fmla="*/ 2446504 w 2517798"/>
              <a:gd name="connsiteY6" fmla="*/ 955608 h 956275"/>
              <a:gd name="connsiteX7" fmla="*/ 1869890 w 2517798"/>
              <a:gd name="connsiteY7" fmla="*/ 874911 h 956275"/>
              <a:gd name="connsiteX8" fmla="*/ 1852628 w 2517798"/>
              <a:gd name="connsiteY8" fmla="*/ 817846 h 956275"/>
              <a:gd name="connsiteX9" fmla="*/ 1988713 w 2517798"/>
              <a:gd name="connsiteY9" fmla="*/ 699456 h 956275"/>
              <a:gd name="connsiteX10" fmla="*/ 1643122 w 2517798"/>
              <a:gd name="connsiteY10" fmla="*/ 505682 h 956275"/>
              <a:gd name="connsiteX11" fmla="*/ 817040 w 2517798"/>
              <a:gd name="connsiteY11" fmla="*/ 491667 h 956275"/>
              <a:gd name="connsiteX12" fmla="*/ 293393 w 2517798"/>
              <a:gd name="connsiteY12" fmla="*/ 808136 h 956275"/>
              <a:gd name="connsiteX13" fmla="*/ 103277 w 2517798"/>
              <a:gd name="connsiteY13" fmla="*/ 793068 h 956275"/>
              <a:gd name="connsiteX14" fmla="*/ 65561 w 2517798"/>
              <a:gd name="connsiteY14" fmla="*/ 455074 h 956275"/>
              <a:gd name="connsiteX15" fmla="*/ 811719 w 2517798"/>
              <a:gd name="connsiteY15" fmla="*/ 48198 h 956275"/>
              <a:gd name="connsiteX16" fmla="*/ 1169078 w 2517798"/>
              <a:gd name="connsiteY16" fmla="*/ 810 h 95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7798" h="956275">
                <a:moveTo>
                  <a:pt x="1169078" y="810"/>
                </a:moveTo>
                <a:cubicBezTo>
                  <a:pt x="1362035" y="-5080"/>
                  <a:pt x="1542966" y="21412"/>
                  <a:pt x="1698218" y="71876"/>
                </a:cubicBezTo>
                <a:cubicBezTo>
                  <a:pt x="1957381" y="148314"/>
                  <a:pt x="2204603" y="319464"/>
                  <a:pt x="2319051" y="410970"/>
                </a:cubicBezTo>
                <a:lnTo>
                  <a:pt x="2460574" y="288229"/>
                </a:lnTo>
                <a:cubicBezTo>
                  <a:pt x="2490841" y="262399"/>
                  <a:pt x="2515670" y="273162"/>
                  <a:pt x="2515670" y="313006"/>
                </a:cubicBezTo>
                <a:lnTo>
                  <a:pt x="2517798" y="893184"/>
                </a:lnTo>
                <a:cubicBezTo>
                  <a:pt x="2517798" y="933029"/>
                  <a:pt x="2485402" y="961012"/>
                  <a:pt x="2446504" y="955608"/>
                </a:cubicBezTo>
                <a:lnTo>
                  <a:pt x="1869890" y="874911"/>
                </a:lnTo>
                <a:cubicBezTo>
                  <a:pt x="1830992" y="869507"/>
                  <a:pt x="1822361" y="843676"/>
                  <a:pt x="1852628" y="817846"/>
                </a:cubicBezTo>
                <a:lnTo>
                  <a:pt x="1988713" y="699456"/>
                </a:lnTo>
                <a:cubicBezTo>
                  <a:pt x="1902286" y="636986"/>
                  <a:pt x="1778142" y="556289"/>
                  <a:pt x="1643122" y="505682"/>
                </a:cubicBezTo>
                <a:cubicBezTo>
                  <a:pt x="1364569" y="401261"/>
                  <a:pt x="1065444" y="406665"/>
                  <a:pt x="817040" y="491667"/>
                </a:cubicBezTo>
                <a:cubicBezTo>
                  <a:pt x="480199" y="606851"/>
                  <a:pt x="383012" y="772642"/>
                  <a:pt x="293393" y="808136"/>
                </a:cubicBezTo>
                <a:cubicBezTo>
                  <a:pt x="231794" y="832913"/>
                  <a:pt x="159437" y="827555"/>
                  <a:pt x="103277" y="793068"/>
                </a:cubicBezTo>
                <a:cubicBezTo>
                  <a:pt x="-16610" y="720981"/>
                  <a:pt x="-36000" y="550885"/>
                  <a:pt x="65561" y="455074"/>
                </a:cubicBezTo>
                <a:cubicBezTo>
                  <a:pt x="258751" y="261346"/>
                  <a:pt x="588144" y="93402"/>
                  <a:pt x="811719" y="48198"/>
                </a:cubicBezTo>
                <a:cubicBezTo>
                  <a:pt x="933202" y="19534"/>
                  <a:pt x="1053305" y="4343"/>
                  <a:pt x="1169078" y="810"/>
                </a:cubicBezTo>
                <a:close/>
              </a:path>
            </a:pathLst>
          </a:custGeom>
          <a:gradFill flip="none" rotWithShape="1">
            <a:gsLst>
              <a:gs pos="100000">
                <a:srgbClr val="D9126B">
                  <a:lumMod val="50000"/>
                </a:srgbClr>
              </a:gs>
              <a:gs pos="0">
                <a:srgbClr val="D9126B"/>
              </a:gs>
            </a:gsLst>
            <a:lin ang="0" scaled="1"/>
            <a:tileRect/>
          </a:gradFill>
          <a:ln w="25400" cap="flat">
            <a:noFill/>
            <a:prstDash val="solid"/>
            <a:miter lim="400000"/>
          </a:ln>
          <a:effectLst/>
          <a:sp3d/>
        </p:spPr>
        <p:txBody>
          <a:bodyPr rot="0" spcFirstLastPara="1" vertOverflow="overflow" horzOverflow="overflow" vert="horz" wrap="square" lIns="38100" tIns="38100" rIns="38100" bIns="38100" numCol="1" spcCol="3810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9" name="Freeform: Shape 18">
            <a:extLst>
              <a:ext uri="{FF2B5EF4-FFF2-40B4-BE49-F238E27FC236}">
                <a16:creationId xmlns:a16="http://schemas.microsoft.com/office/drawing/2014/main" id="{304192BF-5A67-4FF7-BF34-2630692CD23A}"/>
              </a:ext>
            </a:extLst>
          </p:cNvPr>
          <p:cNvSpPr/>
          <p:nvPr/>
        </p:nvSpPr>
        <p:spPr>
          <a:xfrm>
            <a:off x="3535466" y="1107471"/>
            <a:ext cx="5195653" cy="2803811"/>
          </a:xfrm>
          <a:custGeom>
            <a:avLst/>
            <a:gdLst>
              <a:gd name="connsiteX0" fmla="*/ 1501103 w 7726630"/>
              <a:gd name="connsiteY0" fmla="*/ 914 h 3920548"/>
              <a:gd name="connsiteX1" fmla="*/ 2022430 w 7726630"/>
              <a:gd name="connsiteY1" fmla="*/ 93260 h 3920548"/>
              <a:gd name="connsiteX2" fmla="*/ 3602316 w 7726630"/>
              <a:gd name="connsiteY2" fmla="*/ 1367093 h 3920548"/>
              <a:gd name="connsiteX3" fmla="*/ 3755970 w 7726630"/>
              <a:gd name="connsiteY3" fmla="*/ 1527103 h 3920548"/>
              <a:gd name="connsiteX4" fmla="*/ 3691143 w 7726630"/>
              <a:gd name="connsiteY4" fmla="*/ 1545917 h 3920548"/>
              <a:gd name="connsiteX5" fmla="*/ 3632288 w 7726630"/>
              <a:gd name="connsiteY5" fmla="*/ 1572482 h 3920548"/>
              <a:gd name="connsiteX6" fmla="*/ 4277470 w 7726630"/>
              <a:gd name="connsiteY6" fmla="*/ 2197353 h 3920548"/>
              <a:gd name="connsiteX7" fmla="*/ 4314136 w 7726630"/>
              <a:gd name="connsiteY7" fmla="*/ 2108176 h 3920548"/>
              <a:gd name="connsiteX8" fmla="*/ 4457569 w 7726630"/>
              <a:gd name="connsiteY8" fmla="*/ 2259327 h 3920548"/>
              <a:gd name="connsiteX9" fmla="*/ 6414726 w 7726630"/>
              <a:gd name="connsiteY9" fmla="*/ 3407390 h 3920548"/>
              <a:gd name="connsiteX10" fmla="*/ 7127167 w 7726630"/>
              <a:gd name="connsiteY10" fmla="*/ 3100088 h 3920548"/>
              <a:gd name="connsiteX11" fmla="*/ 7026764 w 7726630"/>
              <a:gd name="connsiteY11" fmla="*/ 2999730 h 3920548"/>
              <a:gd name="connsiteX12" fmla="*/ 7063672 w 7726630"/>
              <a:gd name="connsiteY12" fmla="*/ 2907004 h 3920548"/>
              <a:gd name="connsiteX13" fmla="*/ 7602070 w 7726630"/>
              <a:gd name="connsiteY13" fmla="*/ 2896828 h 3920548"/>
              <a:gd name="connsiteX14" fmla="*/ 7726611 w 7726630"/>
              <a:gd name="connsiteY14" fmla="*/ 3023854 h 3920548"/>
              <a:gd name="connsiteX15" fmla="*/ 7716466 w 7726630"/>
              <a:gd name="connsiteY15" fmla="*/ 3562313 h 3920548"/>
              <a:gd name="connsiteX16" fmla="*/ 7623759 w 7726630"/>
              <a:gd name="connsiteY16" fmla="*/ 3599158 h 3920548"/>
              <a:gd name="connsiteX17" fmla="*/ 7485224 w 7726630"/>
              <a:gd name="connsiteY17" fmla="*/ 3460727 h 3920548"/>
              <a:gd name="connsiteX18" fmla="*/ 6450234 w 7726630"/>
              <a:gd name="connsiteY18" fmla="*/ 3911636 h 3920548"/>
              <a:gd name="connsiteX19" fmla="*/ 4124875 w 7726630"/>
              <a:gd name="connsiteY19" fmla="*/ 2639003 h 3920548"/>
              <a:gd name="connsiteX20" fmla="*/ 3949607 w 7726630"/>
              <a:gd name="connsiteY20" fmla="*/ 2457411 h 3920548"/>
              <a:gd name="connsiteX21" fmla="*/ 4131330 w 7726630"/>
              <a:gd name="connsiteY21" fmla="*/ 2376935 h 3920548"/>
              <a:gd name="connsiteX22" fmla="*/ 4131780 w 7726630"/>
              <a:gd name="connsiteY22" fmla="*/ 2376559 h 3920548"/>
              <a:gd name="connsiteX23" fmla="*/ 3463368 w 7726630"/>
              <a:gd name="connsiteY23" fmla="*/ 1729190 h 3920548"/>
              <a:gd name="connsiteX24" fmla="*/ 3443800 w 7726630"/>
              <a:gd name="connsiteY24" fmla="*/ 1754240 h 3920548"/>
              <a:gd name="connsiteX25" fmla="*/ 3394038 w 7726630"/>
              <a:gd name="connsiteY25" fmla="*/ 1877596 h 3920548"/>
              <a:gd name="connsiteX26" fmla="*/ 3264524 w 7726630"/>
              <a:gd name="connsiteY26" fmla="*/ 1742934 h 3920548"/>
              <a:gd name="connsiteX27" fmla="*/ 2002166 w 7726630"/>
              <a:gd name="connsiteY27" fmla="*/ 626688 h 3920548"/>
              <a:gd name="connsiteX28" fmla="*/ 427389 w 7726630"/>
              <a:gd name="connsiteY28" fmla="*/ 900950 h 3920548"/>
              <a:gd name="connsiteX29" fmla="*/ 134002 w 7726630"/>
              <a:gd name="connsiteY29" fmla="*/ 942886 h 3920548"/>
              <a:gd name="connsiteX30" fmla="*/ 89597 w 7726630"/>
              <a:gd name="connsiteY30" fmla="*/ 526321 h 3920548"/>
              <a:gd name="connsiteX31" fmla="*/ 1501103 w 7726630"/>
              <a:gd name="connsiteY31" fmla="*/ 914 h 3920548"/>
              <a:gd name="connsiteX0" fmla="*/ 1501103 w 7726630"/>
              <a:gd name="connsiteY0" fmla="*/ 914 h 3920548"/>
              <a:gd name="connsiteX1" fmla="*/ 2022430 w 7726630"/>
              <a:gd name="connsiteY1" fmla="*/ 93260 h 3920548"/>
              <a:gd name="connsiteX2" fmla="*/ 3602316 w 7726630"/>
              <a:gd name="connsiteY2" fmla="*/ 1367093 h 3920548"/>
              <a:gd name="connsiteX3" fmla="*/ 3755970 w 7726630"/>
              <a:gd name="connsiteY3" fmla="*/ 1527103 h 3920548"/>
              <a:gd name="connsiteX4" fmla="*/ 3691143 w 7726630"/>
              <a:gd name="connsiteY4" fmla="*/ 1545917 h 3920548"/>
              <a:gd name="connsiteX5" fmla="*/ 3632288 w 7726630"/>
              <a:gd name="connsiteY5" fmla="*/ 1572482 h 3920548"/>
              <a:gd name="connsiteX6" fmla="*/ 4277470 w 7726630"/>
              <a:gd name="connsiteY6" fmla="*/ 2197353 h 3920548"/>
              <a:gd name="connsiteX7" fmla="*/ 4314136 w 7726630"/>
              <a:gd name="connsiteY7" fmla="*/ 2108176 h 3920548"/>
              <a:gd name="connsiteX8" fmla="*/ 4457569 w 7726630"/>
              <a:gd name="connsiteY8" fmla="*/ 2259327 h 3920548"/>
              <a:gd name="connsiteX9" fmla="*/ 6414726 w 7726630"/>
              <a:gd name="connsiteY9" fmla="*/ 3407390 h 3920548"/>
              <a:gd name="connsiteX10" fmla="*/ 7127167 w 7726630"/>
              <a:gd name="connsiteY10" fmla="*/ 3100088 h 3920548"/>
              <a:gd name="connsiteX11" fmla="*/ 7026764 w 7726630"/>
              <a:gd name="connsiteY11" fmla="*/ 2999730 h 3920548"/>
              <a:gd name="connsiteX12" fmla="*/ 7063672 w 7726630"/>
              <a:gd name="connsiteY12" fmla="*/ 2907004 h 3920548"/>
              <a:gd name="connsiteX13" fmla="*/ 7602070 w 7726630"/>
              <a:gd name="connsiteY13" fmla="*/ 2896828 h 3920548"/>
              <a:gd name="connsiteX14" fmla="*/ 7726611 w 7726630"/>
              <a:gd name="connsiteY14" fmla="*/ 3023854 h 3920548"/>
              <a:gd name="connsiteX15" fmla="*/ 7716466 w 7726630"/>
              <a:gd name="connsiteY15" fmla="*/ 3562313 h 3920548"/>
              <a:gd name="connsiteX16" fmla="*/ 7623759 w 7726630"/>
              <a:gd name="connsiteY16" fmla="*/ 3599158 h 3920548"/>
              <a:gd name="connsiteX17" fmla="*/ 7485224 w 7726630"/>
              <a:gd name="connsiteY17" fmla="*/ 3460727 h 3920548"/>
              <a:gd name="connsiteX18" fmla="*/ 6450234 w 7726630"/>
              <a:gd name="connsiteY18" fmla="*/ 3911636 h 3920548"/>
              <a:gd name="connsiteX19" fmla="*/ 4124875 w 7726630"/>
              <a:gd name="connsiteY19" fmla="*/ 2639003 h 3920548"/>
              <a:gd name="connsiteX20" fmla="*/ 3949607 w 7726630"/>
              <a:gd name="connsiteY20" fmla="*/ 2457411 h 3920548"/>
              <a:gd name="connsiteX21" fmla="*/ 4131330 w 7726630"/>
              <a:gd name="connsiteY21" fmla="*/ 2376935 h 3920548"/>
              <a:gd name="connsiteX22" fmla="*/ 4131780 w 7726630"/>
              <a:gd name="connsiteY22" fmla="*/ 2376559 h 3920548"/>
              <a:gd name="connsiteX23" fmla="*/ 3463368 w 7726630"/>
              <a:gd name="connsiteY23" fmla="*/ 1729190 h 3920548"/>
              <a:gd name="connsiteX24" fmla="*/ 3394038 w 7726630"/>
              <a:gd name="connsiteY24" fmla="*/ 1877596 h 3920548"/>
              <a:gd name="connsiteX25" fmla="*/ 3264524 w 7726630"/>
              <a:gd name="connsiteY25" fmla="*/ 1742934 h 3920548"/>
              <a:gd name="connsiteX26" fmla="*/ 2002166 w 7726630"/>
              <a:gd name="connsiteY26" fmla="*/ 626688 h 3920548"/>
              <a:gd name="connsiteX27" fmla="*/ 427389 w 7726630"/>
              <a:gd name="connsiteY27" fmla="*/ 900950 h 3920548"/>
              <a:gd name="connsiteX28" fmla="*/ 134002 w 7726630"/>
              <a:gd name="connsiteY28" fmla="*/ 942886 h 3920548"/>
              <a:gd name="connsiteX29" fmla="*/ 89597 w 7726630"/>
              <a:gd name="connsiteY29" fmla="*/ 526321 h 3920548"/>
              <a:gd name="connsiteX30" fmla="*/ 1501103 w 7726630"/>
              <a:gd name="connsiteY30" fmla="*/ 914 h 3920548"/>
              <a:gd name="connsiteX0" fmla="*/ 1501103 w 7726630"/>
              <a:gd name="connsiteY0" fmla="*/ 914 h 3920548"/>
              <a:gd name="connsiteX1" fmla="*/ 2022430 w 7726630"/>
              <a:gd name="connsiteY1" fmla="*/ 93260 h 3920548"/>
              <a:gd name="connsiteX2" fmla="*/ 3602316 w 7726630"/>
              <a:gd name="connsiteY2" fmla="*/ 1367093 h 3920548"/>
              <a:gd name="connsiteX3" fmla="*/ 3755970 w 7726630"/>
              <a:gd name="connsiteY3" fmla="*/ 1527103 h 3920548"/>
              <a:gd name="connsiteX4" fmla="*/ 3691143 w 7726630"/>
              <a:gd name="connsiteY4" fmla="*/ 1545917 h 3920548"/>
              <a:gd name="connsiteX5" fmla="*/ 3632288 w 7726630"/>
              <a:gd name="connsiteY5" fmla="*/ 1572482 h 3920548"/>
              <a:gd name="connsiteX6" fmla="*/ 4277470 w 7726630"/>
              <a:gd name="connsiteY6" fmla="*/ 2197353 h 3920548"/>
              <a:gd name="connsiteX7" fmla="*/ 4314136 w 7726630"/>
              <a:gd name="connsiteY7" fmla="*/ 2108176 h 3920548"/>
              <a:gd name="connsiteX8" fmla="*/ 4457569 w 7726630"/>
              <a:gd name="connsiteY8" fmla="*/ 2259327 h 3920548"/>
              <a:gd name="connsiteX9" fmla="*/ 6414726 w 7726630"/>
              <a:gd name="connsiteY9" fmla="*/ 3407390 h 3920548"/>
              <a:gd name="connsiteX10" fmla="*/ 7127167 w 7726630"/>
              <a:gd name="connsiteY10" fmla="*/ 3100088 h 3920548"/>
              <a:gd name="connsiteX11" fmla="*/ 7026764 w 7726630"/>
              <a:gd name="connsiteY11" fmla="*/ 2999730 h 3920548"/>
              <a:gd name="connsiteX12" fmla="*/ 7063672 w 7726630"/>
              <a:gd name="connsiteY12" fmla="*/ 2907004 h 3920548"/>
              <a:gd name="connsiteX13" fmla="*/ 7602070 w 7726630"/>
              <a:gd name="connsiteY13" fmla="*/ 2896828 h 3920548"/>
              <a:gd name="connsiteX14" fmla="*/ 7726611 w 7726630"/>
              <a:gd name="connsiteY14" fmla="*/ 3023854 h 3920548"/>
              <a:gd name="connsiteX15" fmla="*/ 7716466 w 7726630"/>
              <a:gd name="connsiteY15" fmla="*/ 3562313 h 3920548"/>
              <a:gd name="connsiteX16" fmla="*/ 7623759 w 7726630"/>
              <a:gd name="connsiteY16" fmla="*/ 3599158 h 3920548"/>
              <a:gd name="connsiteX17" fmla="*/ 7485224 w 7726630"/>
              <a:gd name="connsiteY17" fmla="*/ 3460727 h 3920548"/>
              <a:gd name="connsiteX18" fmla="*/ 6450234 w 7726630"/>
              <a:gd name="connsiteY18" fmla="*/ 3911636 h 3920548"/>
              <a:gd name="connsiteX19" fmla="*/ 4124875 w 7726630"/>
              <a:gd name="connsiteY19" fmla="*/ 2639003 h 3920548"/>
              <a:gd name="connsiteX20" fmla="*/ 3949607 w 7726630"/>
              <a:gd name="connsiteY20" fmla="*/ 2457411 h 3920548"/>
              <a:gd name="connsiteX21" fmla="*/ 4131330 w 7726630"/>
              <a:gd name="connsiteY21" fmla="*/ 2376935 h 3920548"/>
              <a:gd name="connsiteX22" fmla="*/ 4131780 w 7726630"/>
              <a:gd name="connsiteY22" fmla="*/ 2376559 h 3920548"/>
              <a:gd name="connsiteX23" fmla="*/ 3394038 w 7726630"/>
              <a:gd name="connsiteY23" fmla="*/ 1877596 h 3920548"/>
              <a:gd name="connsiteX24" fmla="*/ 3264524 w 7726630"/>
              <a:gd name="connsiteY24" fmla="*/ 1742934 h 3920548"/>
              <a:gd name="connsiteX25" fmla="*/ 2002166 w 7726630"/>
              <a:gd name="connsiteY25" fmla="*/ 626688 h 3920548"/>
              <a:gd name="connsiteX26" fmla="*/ 427389 w 7726630"/>
              <a:gd name="connsiteY26" fmla="*/ 900950 h 3920548"/>
              <a:gd name="connsiteX27" fmla="*/ 134002 w 7726630"/>
              <a:gd name="connsiteY27" fmla="*/ 942886 h 3920548"/>
              <a:gd name="connsiteX28" fmla="*/ 89597 w 7726630"/>
              <a:gd name="connsiteY28" fmla="*/ 526321 h 3920548"/>
              <a:gd name="connsiteX29" fmla="*/ 1501103 w 7726630"/>
              <a:gd name="connsiteY29" fmla="*/ 914 h 3920548"/>
              <a:gd name="connsiteX0" fmla="*/ 1501103 w 7726630"/>
              <a:gd name="connsiteY0" fmla="*/ 914 h 3920548"/>
              <a:gd name="connsiteX1" fmla="*/ 2022430 w 7726630"/>
              <a:gd name="connsiteY1" fmla="*/ 93260 h 3920548"/>
              <a:gd name="connsiteX2" fmla="*/ 3602316 w 7726630"/>
              <a:gd name="connsiteY2" fmla="*/ 1367093 h 3920548"/>
              <a:gd name="connsiteX3" fmla="*/ 3755970 w 7726630"/>
              <a:gd name="connsiteY3" fmla="*/ 1527103 h 3920548"/>
              <a:gd name="connsiteX4" fmla="*/ 3691143 w 7726630"/>
              <a:gd name="connsiteY4" fmla="*/ 1545917 h 3920548"/>
              <a:gd name="connsiteX5" fmla="*/ 3632288 w 7726630"/>
              <a:gd name="connsiteY5" fmla="*/ 1572482 h 3920548"/>
              <a:gd name="connsiteX6" fmla="*/ 4277470 w 7726630"/>
              <a:gd name="connsiteY6" fmla="*/ 2197353 h 3920548"/>
              <a:gd name="connsiteX7" fmla="*/ 4314136 w 7726630"/>
              <a:gd name="connsiteY7" fmla="*/ 2108176 h 3920548"/>
              <a:gd name="connsiteX8" fmla="*/ 4457569 w 7726630"/>
              <a:gd name="connsiteY8" fmla="*/ 2259327 h 3920548"/>
              <a:gd name="connsiteX9" fmla="*/ 6414726 w 7726630"/>
              <a:gd name="connsiteY9" fmla="*/ 3407390 h 3920548"/>
              <a:gd name="connsiteX10" fmla="*/ 7127167 w 7726630"/>
              <a:gd name="connsiteY10" fmla="*/ 3100088 h 3920548"/>
              <a:gd name="connsiteX11" fmla="*/ 7026764 w 7726630"/>
              <a:gd name="connsiteY11" fmla="*/ 2999730 h 3920548"/>
              <a:gd name="connsiteX12" fmla="*/ 7063672 w 7726630"/>
              <a:gd name="connsiteY12" fmla="*/ 2907004 h 3920548"/>
              <a:gd name="connsiteX13" fmla="*/ 7602070 w 7726630"/>
              <a:gd name="connsiteY13" fmla="*/ 2896828 h 3920548"/>
              <a:gd name="connsiteX14" fmla="*/ 7726611 w 7726630"/>
              <a:gd name="connsiteY14" fmla="*/ 3023854 h 3920548"/>
              <a:gd name="connsiteX15" fmla="*/ 7716466 w 7726630"/>
              <a:gd name="connsiteY15" fmla="*/ 3562313 h 3920548"/>
              <a:gd name="connsiteX16" fmla="*/ 7623759 w 7726630"/>
              <a:gd name="connsiteY16" fmla="*/ 3599158 h 3920548"/>
              <a:gd name="connsiteX17" fmla="*/ 7485224 w 7726630"/>
              <a:gd name="connsiteY17" fmla="*/ 3460727 h 3920548"/>
              <a:gd name="connsiteX18" fmla="*/ 6450234 w 7726630"/>
              <a:gd name="connsiteY18" fmla="*/ 3911636 h 3920548"/>
              <a:gd name="connsiteX19" fmla="*/ 4124875 w 7726630"/>
              <a:gd name="connsiteY19" fmla="*/ 2639003 h 3920548"/>
              <a:gd name="connsiteX20" fmla="*/ 3949607 w 7726630"/>
              <a:gd name="connsiteY20" fmla="*/ 2457411 h 3920548"/>
              <a:gd name="connsiteX21" fmla="*/ 4131330 w 7726630"/>
              <a:gd name="connsiteY21" fmla="*/ 2376935 h 3920548"/>
              <a:gd name="connsiteX22" fmla="*/ 3394038 w 7726630"/>
              <a:gd name="connsiteY22" fmla="*/ 1877596 h 3920548"/>
              <a:gd name="connsiteX23" fmla="*/ 3264524 w 7726630"/>
              <a:gd name="connsiteY23" fmla="*/ 1742934 h 3920548"/>
              <a:gd name="connsiteX24" fmla="*/ 2002166 w 7726630"/>
              <a:gd name="connsiteY24" fmla="*/ 626688 h 3920548"/>
              <a:gd name="connsiteX25" fmla="*/ 427389 w 7726630"/>
              <a:gd name="connsiteY25" fmla="*/ 900950 h 3920548"/>
              <a:gd name="connsiteX26" fmla="*/ 134002 w 7726630"/>
              <a:gd name="connsiteY26" fmla="*/ 942886 h 3920548"/>
              <a:gd name="connsiteX27" fmla="*/ 89597 w 7726630"/>
              <a:gd name="connsiteY27" fmla="*/ 526321 h 3920548"/>
              <a:gd name="connsiteX28" fmla="*/ 1501103 w 7726630"/>
              <a:gd name="connsiteY28" fmla="*/ 914 h 3920548"/>
              <a:gd name="connsiteX0" fmla="*/ 1501103 w 7726630"/>
              <a:gd name="connsiteY0" fmla="*/ 914 h 3920548"/>
              <a:gd name="connsiteX1" fmla="*/ 2022430 w 7726630"/>
              <a:gd name="connsiteY1" fmla="*/ 93260 h 3920548"/>
              <a:gd name="connsiteX2" fmla="*/ 3602316 w 7726630"/>
              <a:gd name="connsiteY2" fmla="*/ 1367093 h 3920548"/>
              <a:gd name="connsiteX3" fmla="*/ 3755970 w 7726630"/>
              <a:gd name="connsiteY3" fmla="*/ 1527103 h 3920548"/>
              <a:gd name="connsiteX4" fmla="*/ 3691143 w 7726630"/>
              <a:gd name="connsiteY4" fmla="*/ 1545917 h 3920548"/>
              <a:gd name="connsiteX5" fmla="*/ 3632288 w 7726630"/>
              <a:gd name="connsiteY5" fmla="*/ 1572482 h 3920548"/>
              <a:gd name="connsiteX6" fmla="*/ 4277470 w 7726630"/>
              <a:gd name="connsiteY6" fmla="*/ 2197353 h 3920548"/>
              <a:gd name="connsiteX7" fmla="*/ 4314136 w 7726630"/>
              <a:gd name="connsiteY7" fmla="*/ 2108176 h 3920548"/>
              <a:gd name="connsiteX8" fmla="*/ 4457569 w 7726630"/>
              <a:gd name="connsiteY8" fmla="*/ 2259327 h 3920548"/>
              <a:gd name="connsiteX9" fmla="*/ 6414726 w 7726630"/>
              <a:gd name="connsiteY9" fmla="*/ 3407390 h 3920548"/>
              <a:gd name="connsiteX10" fmla="*/ 7127167 w 7726630"/>
              <a:gd name="connsiteY10" fmla="*/ 3100088 h 3920548"/>
              <a:gd name="connsiteX11" fmla="*/ 7026764 w 7726630"/>
              <a:gd name="connsiteY11" fmla="*/ 2999730 h 3920548"/>
              <a:gd name="connsiteX12" fmla="*/ 7063672 w 7726630"/>
              <a:gd name="connsiteY12" fmla="*/ 2907004 h 3920548"/>
              <a:gd name="connsiteX13" fmla="*/ 7602070 w 7726630"/>
              <a:gd name="connsiteY13" fmla="*/ 2896828 h 3920548"/>
              <a:gd name="connsiteX14" fmla="*/ 7726611 w 7726630"/>
              <a:gd name="connsiteY14" fmla="*/ 3023854 h 3920548"/>
              <a:gd name="connsiteX15" fmla="*/ 7716466 w 7726630"/>
              <a:gd name="connsiteY15" fmla="*/ 3562313 h 3920548"/>
              <a:gd name="connsiteX16" fmla="*/ 7623759 w 7726630"/>
              <a:gd name="connsiteY16" fmla="*/ 3599158 h 3920548"/>
              <a:gd name="connsiteX17" fmla="*/ 7485224 w 7726630"/>
              <a:gd name="connsiteY17" fmla="*/ 3460727 h 3920548"/>
              <a:gd name="connsiteX18" fmla="*/ 6450234 w 7726630"/>
              <a:gd name="connsiteY18" fmla="*/ 3911636 h 3920548"/>
              <a:gd name="connsiteX19" fmla="*/ 4124875 w 7726630"/>
              <a:gd name="connsiteY19" fmla="*/ 2639003 h 3920548"/>
              <a:gd name="connsiteX20" fmla="*/ 3949607 w 7726630"/>
              <a:gd name="connsiteY20" fmla="*/ 2457411 h 3920548"/>
              <a:gd name="connsiteX21" fmla="*/ 3394038 w 7726630"/>
              <a:gd name="connsiteY21" fmla="*/ 1877596 h 3920548"/>
              <a:gd name="connsiteX22" fmla="*/ 3264524 w 7726630"/>
              <a:gd name="connsiteY22" fmla="*/ 1742934 h 3920548"/>
              <a:gd name="connsiteX23" fmla="*/ 2002166 w 7726630"/>
              <a:gd name="connsiteY23" fmla="*/ 626688 h 3920548"/>
              <a:gd name="connsiteX24" fmla="*/ 427389 w 7726630"/>
              <a:gd name="connsiteY24" fmla="*/ 900950 h 3920548"/>
              <a:gd name="connsiteX25" fmla="*/ 134002 w 7726630"/>
              <a:gd name="connsiteY25" fmla="*/ 942886 h 3920548"/>
              <a:gd name="connsiteX26" fmla="*/ 89597 w 7726630"/>
              <a:gd name="connsiteY26" fmla="*/ 526321 h 3920548"/>
              <a:gd name="connsiteX27" fmla="*/ 1501103 w 7726630"/>
              <a:gd name="connsiteY27" fmla="*/ 914 h 3920548"/>
              <a:gd name="connsiteX0" fmla="*/ 1501103 w 7726630"/>
              <a:gd name="connsiteY0" fmla="*/ 914 h 3920548"/>
              <a:gd name="connsiteX1" fmla="*/ 2022430 w 7726630"/>
              <a:gd name="connsiteY1" fmla="*/ 93260 h 3920548"/>
              <a:gd name="connsiteX2" fmla="*/ 3602316 w 7726630"/>
              <a:gd name="connsiteY2" fmla="*/ 1367093 h 3920548"/>
              <a:gd name="connsiteX3" fmla="*/ 3755970 w 7726630"/>
              <a:gd name="connsiteY3" fmla="*/ 1527103 h 3920548"/>
              <a:gd name="connsiteX4" fmla="*/ 3691143 w 7726630"/>
              <a:gd name="connsiteY4" fmla="*/ 1545917 h 3920548"/>
              <a:gd name="connsiteX5" fmla="*/ 3632288 w 7726630"/>
              <a:gd name="connsiteY5" fmla="*/ 1572482 h 3920548"/>
              <a:gd name="connsiteX6" fmla="*/ 4314136 w 7726630"/>
              <a:gd name="connsiteY6" fmla="*/ 2108176 h 3920548"/>
              <a:gd name="connsiteX7" fmla="*/ 4457569 w 7726630"/>
              <a:gd name="connsiteY7" fmla="*/ 2259327 h 3920548"/>
              <a:gd name="connsiteX8" fmla="*/ 6414726 w 7726630"/>
              <a:gd name="connsiteY8" fmla="*/ 3407390 h 3920548"/>
              <a:gd name="connsiteX9" fmla="*/ 7127167 w 7726630"/>
              <a:gd name="connsiteY9" fmla="*/ 3100088 h 3920548"/>
              <a:gd name="connsiteX10" fmla="*/ 7026764 w 7726630"/>
              <a:gd name="connsiteY10" fmla="*/ 2999730 h 3920548"/>
              <a:gd name="connsiteX11" fmla="*/ 7063672 w 7726630"/>
              <a:gd name="connsiteY11" fmla="*/ 2907004 h 3920548"/>
              <a:gd name="connsiteX12" fmla="*/ 7602070 w 7726630"/>
              <a:gd name="connsiteY12" fmla="*/ 2896828 h 3920548"/>
              <a:gd name="connsiteX13" fmla="*/ 7726611 w 7726630"/>
              <a:gd name="connsiteY13" fmla="*/ 3023854 h 3920548"/>
              <a:gd name="connsiteX14" fmla="*/ 7716466 w 7726630"/>
              <a:gd name="connsiteY14" fmla="*/ 3562313 h 3920548"/>
              <a:gd name="connsiteX15" fmla="*/ 7623759 w 7726630"/>
              <a:gd name="connsiteY15" fmla="*/ 3599158 h 3920548"/>
              <a:gd name="connsiteX16" fmla="*/ 7485224 w 7726630"/>
              <a:gd name="connsiteY16" fmla="*/ 3460727 h 3920548"/>
              <a:gd name="connsiteX17" fmla="*/ 6450234 w 7726630"/>
              <a:gd name="connsiteY17" fmla="*/ 3911636 h 3920548"/>
              <a:gd name="connsiteX18" fmla="*/ 4124875 w 7726630"/>
              <a:gd name="connsiteY18" fmla="*/ 2639003 h 3920548"/>
              <a:gd name="connsiteX19" fmla="*/ 3949607 w 7726630"/>
              <a:gd name="connsiteY19" fmla="*/ 2457411 h 3920548"/>
              <a:gd name="connsiteX20" fmla="*/ 3394038 w 7726630"/>
              <a:gd name="connsiteY20" fmla="*/ 1877596 h 3920548"/>
              <a:gd name="connsiteX21" fmla="*/ 3264524 w 7726630"/>
              <a:gd name="connsiteY21" fmla="*/ 1742934 h 3920548"/>
              <a:gd name="connsiteX22" fmla="*/ 2002166 w 7726630"/>
              <a:gd name="connsiteY22" fmla="*/ 626688 h 3920548"/>
              <a:gd name="connsiteX23" fmla="*/ 427389 w 7726630"/>
              <a:gd name="connsiteY23" fmla="*/ 900950 h 3920548"/>
              <a:gd name="connsiteX24" fmla="*/ 134002 w 7726630"/>
              <a:gd name="connsiteY24" fmla="*/ 942886 h 3920548"/>
              <a:gd name="connsiteX25" fmla="*/ 89597 w 7726630"/>
              <a:gd name="connsiteY25" fmla="*/ 526321 h 3920548"/>
              <a:gd name="connsiteX26" fmla="*/ 1501103 w 7726630"/>
              <a:gd name="connsiteY26" fmla="*/ 914 h 3920548"/>
              <a:gd name="connsiteX0" fmla="*/ 1501103 w 7726630"/>
              <a:gd name="connsiteY0" fmla="*/ 914 h 3920548"/>
              <a:gd name="connsiteX1" fmla="*/ 2022430 w 7726630"/>
              <a:gd name="connsiteY1" fmla="*/ 93260 h 3920548"/>
              <a:gd name="connsiteX2" fmla="*/ 3602316 w 7726630"/>
              <a:gd name="connsiteY2" fmla="*/ 1367093 h 3920548"/>
              <a:gd name="connsiteX3" fmla="*/ 3755970 w 7726630"/>
              <a:gd name="connsiteY3" fmla="*/ 1527103 h 3920548"/>
              <a:gd name="connsiteX4" fmla="*/ 3691143 w 7726630"/>
              <a:gd name="connsiteY4" fmla="*/ 1545917 h 3920548"/>
              <a:gd name="connsiteX5" fmla="*/ 4314136 w 7726630"/>
              <a:gd name="connsiteY5" fmla="*/ 2108176 h 3920548"/>
              <a:gd name="connsiteX6" fmla="*/ 4457569 w 7726630"/>
              <a:gd name="connsiteY6" fmla="*/ 2259327 h 3920548"/>
              <a:gd name="connsiteX7" fmla="*/ 6414726 w 7726630"/>
              <a:gd name="connsiteY7" fmla="*/ 3407390 h 3920548"/>
              <a:gd name="connsiteX8" fmla="*/ 7127167 w 7726630"/>
              <a:gd name="connsiteY8" fmla="*/ 3100088 h 3920548"/>
              <a:gd name="connsiteX9" fmla="*/ 7026764 w 7726630"/>
              <a:gd name="connsiteY9" fmla="*/ 2999730 h 3920548"/>
              <a:gd name="connsiteX10" fmla="*/ 7063672 w 7726630"/>
              <a:gd name="connsiteY10" fmla="*/ 2907004 h 3920548"/>
              <a:gd name="connsiteX11" fmla="*/ 7602070 w 7726630"/>
              <a:gd name="connsiteY11" fmla="*/ 2896828 h 3920548"/>
              <a:gd name="connsiteX12" fmla="*/ 7726611 w 7726630"/>
              <a:gd name="connsiteY12" fmla="*/ 3023854 h 3920548"/>
              <a:gd name="connsiteX13" fmla="*/ 7716466 w 7726630"/>
              <a:gd name="connsiteY13" fmla="*/ 3562313 h 3920548"/>
              <a:gd name="connsiteX14" fmla="*/ 7623759 w 7726630"/>
              <a:gd name="connsiteY14" fmla="*/ 3599158 h 3920548"/>
              <a:gd name="connsiteX15" fmla="*/ 7485224 w 7726630"/>
              <a:gd name="connsiteY15" fmla="*/ 3460727 h 3920548"/>
              <a:gd name="connsiteX16" fmla="*/ 6450234 w 7726630"/>
              <a:gd name="connsiteY16" fmla="*/ 3911636 h 3920548"/>
              <a:gd name="connsiteX17" fmla="*/ 4124875 w 7726630"/>
              <a:gd name="connsiteY17" fmla="*/ 2639003 h 3920548"/>
              <a:gd name="connsiteX18" fmla="*/ 3949607 w 7726630"/>
              <a:gd name="connsiteY18" fmla="*/ 2457411 h 3920548"/>
              <a:gd name="connsiteX19" fmla="*/ 3394038 w 7726630"/>
              <a:gd name="connsiteY19" fmla="*/ 1877596 h 3920548"/>
              <a:gd name="connsiteX20" fmla="*/ 3264524 w 7726630"/>
              <a:gd name="connsiteY20" fmla="*/ 1742934 h 3920548"/>
              <a:gd name="connsiteX21" fmla="*/ 2002166 w 7726630"/>
              <a:gd name="connsiteY21" fmla="*/ 626688 h 3920548"/>
              <a:gd name="connsiteX22" fmla="*/ 427389 w 7726630"/>
              <a:gd name="connsiteY22" fmla="*/ 900950 h 3920548"/>
              <a:gd name="connsiteX23" fmla="*/ 134002 w 7726630"/>
              <a:gd name="connsiteY23" fmla="*/ 942886 h 3920548"/>
              <a:gd name="connsiteX24" fmla="*/ 89597 w 7726630"/>
              <a:gd name="connsiteY24" fmla="*/ 526321 h 3920548"/>
              <a:gd name="connsiteX25" fmla="*/ 1501103 w 7726630"/>
              <a:gd name="connsiteY25" fmla="*/ 914 h 3920548"/>
              <a:gd name="connsiteX0" fmla="*/ 1501103 w 7726630"/>
              <a:gd name="connsiteY0" fmla="*/ 914 h 3920548"/>
              <a:gd name="connsiteX1" fmla="*/ 2022430 w 7726630"/>
              <a:gd name="connsiteY1" fmla="*/ 93260 h 3920548"/>
              <a:gd name="connsiteX2" fmla="*/ 3602316 w 7726630"/>
              <a:gd name="connsiteY2" fmla="*/ 1367093 h 3920548"/>
              <a:gd name="connsiteX3" fmla="*/ 3755970 w 7726630"/>
              <a:gd name="connsiteY3" fmla="*/ 1527103 h 3920548"/>
              <a:gd name="connsiteX4" fmla="*/ 4314136 w 7726630"/>
              <a:gd name="connsiteY4" fmla="*/ 2108176 h 3920548"/>
              <a:gd name="connsiteX5" fmla="*/ 4457569 w 7726630"/>
              <a:gd name="connsiteY5" fmla="*/ 2259327 h 3920548"/>
              <a:gd name="connsiteX6" fmla="*/ 6414726 w 7726630"/>
              <a:gd name="connsiteY6" fmla="*/ 3407390 h 3920548"/>
              <a:gd name="connsiteX7" fmla="*/ 7127167 w 7726630"/>
              <a:gd name="connsiteY7" fmla="*/ 3100088 h 3920548"/>
              <a:gd name="connsiteX8" fmla="*/ 7026764 w 7726630"/>
              <a:gd name="connsiteY8" fmla="*/ 2999730 h 3920548"/>
              <a:gd name="connsiteX9" fmla="*/ 7063672 w 7726630"/>
              <a:gd name="connsiteY9" fmla="*/ 2907004 h 3920548"/>
              <a:gd name="connsiteX10" fmla="*/ 7602070 w 7726630"/>
              <a:gd name="connsiteY10" fmla="*/ 2896828 h 3920548"/>
              <a:gd name="connsiteX11" fmla="*/ 7726611 w 7726630"/>
              <a:gd name="connsiteY11" fmla="*/ 3023854 h 3920548"/>
              <a:gd name="connsiteX12" fmla="*/ 7716466 w 7726630"/>
              <a:gd name="connsiteY12" fmla="*/ 3562313 h 3920548"/>
              <a:gd name="connsiteX13" fmla="*/ 7623759 w 7726630"/>
              <a:gd name="connsiteY13" fmla="*/ 3599158 h 3920548"/>
              <a:gd name="connsiteX14" fmla="*/ 7485224 w 7726630"/>
              <a:gd name="connsiteY14" fmla="*/ 3460727 h 3920548"/>
              <a:gd name="connsiteX15" fmla="*/ 6450234 w 7726630"/>
              <a:gd name="connsiteY15" fmla="*/ 3911636 h 3920548"/>
              <a:gd name="connsiteX16" fmla="*/ 4124875 w 7726630"/>
              <a:gd name="connsiteY16" fmla="*/ 2639003 h 3920548"/>
              <a:gd name="connsiteX17" fmla="*/ 3949607 w 7726630"/>
              <a:gd name="connsiteY17" fmla="*/ 2457411 h 3920548"/>
              <a:gd name="connsiteX18" fmla="*/ 3394038 w 7726630"/>
              <a:gd name="connsiteY18" fmla="*/ 1877596 h 3920548"/>
              <a:gd name="connsiteX19" fmla="*/ 3264524 w 7726630"/>
              <a:gd name="connsiteY19" fmla="*/ 1742934 h 3920548"/>
              <a:gd name="connsiteX20" fmla="*/ 2002166 w 7726630"/>
              <a:gd name="connsiteY20" fmla="*/ 626688 h 3920548"/>
              <a:gd name="connsiteX21" fmla="*/ 427389 w 7726630"/>
              <a:gd name="connsiteY21" fmla="*/ 900950 h 3920548"/>
              <a:gd name="connsiteX22" fmla="*/ 134002 w 7726630"/>
              <a:gd name="connsiteY22" fmla="*/ 942886 h 3920548"/>
              <a:gd name="connsiteX23" fmla="*/ 89597 w 7726630"/>
              <a:gd name="connsiteY23" fmla="*/ 526321 h 3920548"/>
              <a:gd name="connsiteX24" fmla="*/ 1501103 w 7726630"/>
              <a:gd name="connsiteY24" fmla="*/ 914 h 3920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726630" h="3920548">
                <a:moveTo>
                  <a:pt x="1501103" y="914"/>
                </a:moveTo>
                <a:cubicBezTo>
                  <a:pt x="1679131" y="6348"/>
                  <a:pt x="1855737" y="36111"/>
                  <a:pt x="2022430" y="93260"/>
                </a:cubicBezTo>
                <a:cubicBezTo>
                  <a:pt x="2560923" y="277407"/>
                  <a:pt x="2874574" y="570773"/>
                  <a:pt x="3602316" y="1367093"/>
                </a:cubicBezTo>
                <a:cubicBezTo>
                  <a:pt x="3618880" y="1383588"/>
                  <a:pt x="3675971" y="1444535"/>
                  <a:pt x="3755970" y="1527103"/>
                </a:cubicBezTo>
                <a:lnTo>
                  <a:pt x="4314136" y="2108176"/>
                </a:lnTo>
                <a:lnTo>
                  <a:pt x="4457569" y="2259327"/>
                </a:lnTo>
                <a:cubicBezTo>
                  <a:pt x="5153568" y="3021310"/>
                  <a:pt x="5746714" y="3515380"/>
                  <a:pt x="6414726" y="3407390"/>
                </a:cubicBezTo>
                <a:cubicBezTo>
                  <a:pt x="6779080" y="3347737"/>
                  <a:pt x="6991256" y="3211850"/>
                  <a:pt x="7127167" y="3100088"/>
                </a:cubicBezTo>
                <a:lnTo>
                  <a:pt x="7026764" y="2999730"/>
                </a:lnTo>
                <a:cubicBezTo>
                  <a:pt x="6977262" y="2950165"/>
                  <a:pt x="6993705" y="2908320"/>
                  <a:pt x="7063672" y="2907004"/>
                </a:cubicBezTo>
                <a:lnTo>
                  <a:pt x="7602070" y="2896828"/>
                </a:lnTo>
                <a:cubicBezTo>
                  <a:pt x="7672036" y="2895600"/>
                  <a:pt x="7727836" y="2952709"/>
                  <a:pt x="7726611" y="3023854"/>
                </a:cubicBezTo>
                <a:lnTo>
                  <a:pt x="7716466" y="3562313"/>
                </a:lnTo>
                <a:cubicBezTo>
                  <a:pt x="7715066" y="3632230"/>
                  <a:pt x="7673261" y="3648723"/>
                  <a:pt x="7623759" y="3599158"/>
                </a:cubicBezTo>
                <a:lnTo>
                  <a:pt x="7485224" y="3460727"/>
                </a:lnTo>
                <a:cubicBezTo>
                  <a:pt x="7266752" y="3643635"/>
                  <a:pt x="6873186" y="3873475"/>
                  <a:pt x="6450234" y="3911636"/>
                </a:cubicBezTo>
                <a:cubicBezTo>
                  <a:pt x="5441832" y="4003046"/>
                  <a:pt x="4831019" y="3378177"/>
                  <a:pt x="4124875" y="2639003"/>
                </a:cubicBezTo>
                <a:cubicBezTo>
                  <a:pt x="4122251" y="2637775"/>
                  <a:pt x="4051234" y="2562857"/>
                  <a:pt x="3949607" y="2457411"/>
                </a:cubicBezTo>
                <a:lnTo>
                  <a:pt x="3394038" y="1877596"/>
                </a:lnTo>
                <a:lnTo>
                  <a:pt x="3264524" y="1742934"/>
                </a:lnTo>
                <a:cubicBezTo>
                  <a:pt x="2567267" y="981002"/>
                  <a:pt x="2356521" y="793035"/>
                  <a:pt x="2002166" y="626688"/>
                </a:cubicBezTo>
                <a:cubicBezTo>
                  <a:pt x="1498033" y="389143"/>
                  <a:pt x="826149" y="513647"/>
                  <a:pt x="427389" y="900950"/>
                </a:cubicBezTo>
                <a:cubicBezTo>
                  <a:pt x="349857" y="975876"/>
                  <a:pt x="229330" y="993676"/>
                  <a:pt x="134002" y="942886"/>
                </a:cubicBezTo>
                <a:cubicBezTo>
                  <a:pt x="-19652" y="861623"/>
                  <a:pt x="-50136" y="644394"/>
                  <a:pt x="89597" y="526321"/>
                </a:cubicBezTo>
                <a:cubicBezTo>
                  <a:pt x="420120" y="187267"/>
                  <a:pt x="967017" y="-15389"/>
                  <a:pt x="1501103" y="914"/>
                </a:cubicBezTo>
                <a:close/>
              </a:path>
            </a:pathLst>
          </a:custGeom>
          <a:gradFill flip="none" rotWithShape="1">
            <a:gsLst>
              <a:gs pos="100000">
                <a:srgbClr val="00A891"/>
              </a:gs>
              <a:gs pos="0">
                <a:srgbClr val="00A891">
                  <a:lumMod val="75000"/>
                </a:srgbClr>
              </a:gs>
            </a:gsLst>
            <a:lin ang="16200000" scaled="1"/>
            <a:tileRect/>
          </a:gradFill>
          <a:ln w="25400" cap="flat">
            <a:noFill/>
            <a:prstDash val="solid"/>
            <a:miter lim="400000"/>
          </a:ln>
          <a:effectLst/>
          <a:sp3d/>
        </p:spPr>
        <p:txBody>
          <a:bodyPr rot="0" spcFirstLastPara="1" vertOverflow="overflow" horzOverflow="overflow" vert="horz" wrap="square" lIns="38100" tIns="38100" rIns="38100" bIns="38100" numCol="1" spcCol="3810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3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Cercle">
            <a:extLst>
              <a:ext uri="{FF2B5EF4-FFF2-40B4-BE49-F238E27FC236}">
                <a16:creationId xmlns:a16="http://schemas.microsoft.com/office/drawing/2014/main" id="{7E8259C7-5B48-4468-A9FB-E37A1D481C8E}"/>
              </a:ext>
            </a:extLst>
          </p:cNvPr>
          <p:cNvSpPr/>
          <p:nvPr/>
        </p:nvSpPr>
        <p:spPr>
          <a:xfrm>
            <a:off x="3851381" y="1860478"/>
            <a:ext cx="1279281" cy="1360560"/>
          </a:xfrm>
          <a:prstGeom prst="ellipse">
            <a:avLst/>
          </a:prstGeom>
          <a:solidFill>
            <a:srgbClr val="00A891"/>
          </a:solidFill>
          <a:ln w="25400" cap="flat">
            <a:noFill/>
            <a:prstDash val="solid"/>
            <a:miter lim="400000"/>
          </a:ln>
          <a:effectLst>
            <a:innerShdw dist="88900" dir="3000000">
              <a:prstClr val="black">
                <a:alpha val="50000"/>
              </a:prstClr>
            </a:innerShdw>
          </a:effectLst>
          <a:sp3d/>
        </p:spPr>
        <p:txBody>
          <a:bodyPr rot="0" spcFirstLastPara="1" vertOverflow="overflow" horzOverflow="overflow" vert="horz" wrap="square" lIns="38100" tIns="38100" rIns="38100" bIns="38100" numCol="1" spcCol="3810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32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2" name="Figure">
            <a:extLst>
              <a:ext uri="{FF2B5EF4-FFF2-40B4-BE49-F238E27FC236}">
                <a16:creationId xmlns:a16="http://schemas.microsoft.com/office/drawing/2014/main" id="{5B78A035-A186-4583-9F9D-ADA72E2EC637}"/>
              </a:ext>
            </a:extLst>
          </p:cNvPr>
          <p:cNvSpPr/>
          <p:nvPr/>
        </p:nvSpPr>
        <p:spPr>
          <a:xfrm>
            <a:off x="7130710" y="1861192"/>
            <a:ext cx="1277940" cy="1359133"/>
          </a:xfrm>
          <a:prstGeom prst="ellipse">
            <a:avLst/>
          </a:prstGeom>
          <a:solidFill>
            <a:srgbClr val="D9126B"/>
          </a:solidFill>
          <a:ln w="25400" cap="flat">
            <a:noFill/>
            <a:prstDash val="solid"/>
            <a:miter lim="400000"/>
          </a:ln>
          <a:effectLst>
            <a:innerShdw dist="88900" dir="3000000">
              <a:prstClr val="black">
                <a:alpha val="50000"/>
              </a:prstClr>
            </a:innerShdw>
          </a:effectLst>
          <a:sp3d/>
        </p:spPr>
        <p:txBody>
          <a:bodyPr rot="0" spcFirstLastPara="1" vertOverflow="overflow" horzOverflow="overflow" vert="horz" wrap="square" lIns="38100" tIns="38100" rIns="38100" bIns="38100" numCol="1" spcCol="3810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3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371B8C3D-B5CD-4342-A2E6-7838B7AAD7AE}"/>
              </a:ext>
            </a:extLst>
          </p:cNvPr>
          <p:cNvSpPr/>
          <p:nvPr/>
        </p:nvSpPr>
        <p:spPr>
          <a:xfrm>
            <a:off x="441593" y="4064155"/>
            <a:ext cx="2382887" cy="80687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MONEY SUPPLY (M1)</a:t>
            </a:r>
          </a:p>
        </p:txBody>
      </p:sp>
      <p:sp>
        <p:nvSpPr>
          <p:cNvPr id="33" name="Rectangle 32">
            <a:extLst>
              <a:ext uri="{FF2B5EF4-FFF2-40B4-BE49-F238E27FC236}">
                <a16:creationId xmlns:a16="http://schemas.microsoft.com/office/drawing/2014/main" id="{1F4F6C26-F41A-415E-8B01-35EEF481D0D7}"/>
              </a:ext>
            </a:extLst>
          </p:cNvPr>
          <p:cNvSpPr/>
          <p:nvPr/>
        </p:nvSpPr>
        <p:spPr>
          <a:xfrm>
            <a:off x="3543885" y="4064155"/>
            <a:ext cx="2382887" cy="80687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CONSUMPTION EXPENDITURE</a:t>
            </a:r>
          </a:p>
        </p:txBody>
      </p:sp>
      <p:sp>
        <p:nvSpPr>
          <p:cNvPr id="34" name="Rectangle 33">
            <a:extLst>
              <a:ext uri="{FF2B5EF4-FFF2-40B4-BE49-F238E27FC236}">
                <a16:creationId xmlns:a16="http://schemas.microsoft.com/office/drawing/2014/main" id="{5673DEAD-85E3-43DE-B37B-7EADAA360E86}"/>
              </a:ext>
            </a:extLst>
          </p:cNvPr>
          <p:cNvSpPr/>
          <p:nvPr/>
        </p:nvSpPr>
        <p:spPr>
          <a:xfrm>
            <a:off x="6646177" y="4064155"/>
            <a:ext cx="2382887" cy="80687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GROSS DOMESTIC PRODUCT (GDP)</a:t>
            </a:r>
          </a:p>
        </p:txBody>
      </p:sp>
      <p:sp>
        <p:nvSpPr>
          <p:cNvPr id="35" name="Rectangle 34">
            <a:extLst>
              <a:ext uri="{FF2B5EF4-FFF2-40B4-BE49-F238E27FC236}">
                <a16:creationId xmlns:a16="http://schemas.microsoft.com/office/drawing/2014/main" id="{3667470F-F4FB-49FD-87C5-0AEF72D24893}"/>
              </a:ext>
            </a:extLst>
          </p:cNvPr>
          <p:cNvSpPr/>
          <p:nvPr/>
        </p:nvSpPr>
        <p:spPr>
          <a:xfrm>
            <a:off x="1841245" y="156650"/>
            <a:ext cx="5484087" cy="6559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2400" dirty="0">
                <a:solidFill>
                  <a:srgbClr val="050607"/>
                </a:solidFill>
              </a:rPr>
              <a:t>MACRO – ECONOMIC VARIABLES</a:t>
            </a:r>
          </a:p>
        </p:txBody>
      </p:sp>
      <p:grpSp>
        <p:nvGrpSpPr>
          <p:cNvPr id="36" name="Google Shape;536;p37">
            <a:extLst>
              <a:ext uri="{FF2B5EF4-FFF2-40B4-BE49-F238E27FC236}">
                <a16:creationId xmlns:a16="http://schemas.microsoft.com/office/drawing/2014/main" id="{61D77729-11C2-40EC-9992-069535FFF665}"/>
              </a:ext>
            </a:extLst>
          </p:cNvPr>
          <p:cNvGrpSpPr/>
          <p:nvPr/>
        </p:nvGrpSpPr>
        <p:grpSpPr>
          <a:xfrm>
            <a:off x="7472249" y="2213353"/>
            <a:ext cx="594862" cy="610675"/>
            <a:chOff x="3294650" y="3652450"/>
            <a:chExt cx="388350" cy="405450"/>
          </a:xfrm>
          <a:solidFill>
            <a:srgbClr val="050607"/>
          </a:solidFill>
        </p:grpSpPr>
        <p:sp>
          <p:nvSpPr>
            <p:cNvPr id="37" name="Google Shape;537;p37">
              <a:extLst>
                <a:ext uri="{FF2B5EF4-FFF2-40B4-BE49-F238E27FC236}">
                  <a16:creationId xmlns:a16="http://schemas.microsoft.com/office/drawing/2014/main" id="{BDC82EEC-D844-4843-B701-4FD91B8BCDAC}"/>
                </a:ext>
              </a:extLst>
            </p:cNvPr>
            <p:cNvSpPr/>
            <p:nvPr/>
          </p:nvSpPr>
          <p:spPr>
            <a:xfrm>
              <a:off x="3294650" y="3681775"/>
              <a:ext cx="376150" cy="376125"/>
            </a:xfrm>
            <a:custGeom>
              <a:avLst/>
              <a:gdLst/>
              <a:ahLst/>
              <a:cxnLst/>
              <a:rect l="l" t="t" r="r" b="b"/>
              <a:pathLst>
                <a:path w="15046" h="15045" extrusionOk="0">
                  <a:moveTo>
                    <a:pt x="7132" y="0"/>
                  </a:moveTo>
                  <a:lnTo>
                    <a:pt x="6766" y="49"/>
                  </a:lnTo>
                  <a:lnTo>
                    <a:pt x="6375" y="98"/>
                  </a:lnTo>
                  <a:lnTo>
                    <a:pt x="6009" y="147"/>
                  </a:lnTo>
                  <a:lnTo>
                    <a:pt x="5642" y="244"/>
                  </a:lnTo>
                  <a:lnTo>
                    <a:pt x="5276" y="342"/>
                  </a:lnTo>
                  <a:lnTo>
                    <a:pt x="4934" y="464"/>
                  </a:lnTo>
                  <a:lnTo>
                    <a:pt x="4592" y="586"/>
                  </a:lnTo>
                  <a:lnTo>
                    <a:pt x="4250" y="733"/>
                  </a:lnTo>
                  <a:lnTo>
                    <a:pt x="3933" y="904"/>
                  </a:lnTo>
                  <a:lnTo>
                    <a:pt x="3615" y="1099"/>
                  </a:lnTo>
                  <a:lnTo>
                    <a:pt x="3322" y="1295"/>
                  </a:lnTo>
                  <a:lnTo>
                    <a:pt x="3029" y="1490"/>
                  </a:lnTo>
                  <a:lnTo>
                    <a:pt x="2736" y="1710"/>
                  </a:lnTo>
                  <a:lnTo>
                    <a:pt x="2467" y="1954"/>
                  </a:lnTo>
                  <a:lnTo>
                    <a:pt x="2199" y="2198"/>
                  </a:lnTo>
                  <a:lnTo>
                    <a:pt x="1954" y="2467"/>
                  </a:lnTo>
                  <a:lnTo>
                    <a:pt x="1710" y="2736"/>
                  </a:lnTo>
                  <a:lnTo>
                    <a:pt x="1490" y="3029"/>
                  </a:lnTo>
                  <a:lnTo>
                    <a:pt x="1295" y="3322"/>
                  </a:lnTo>
                  <a:lnTo>
                    <a:pt x="1100" y="3615"/>
                  </a:lnTo>
                  <a:lnTo>
                    <a:pt x="904" y="3932"/>
                  </a:lnTo>
                  <a:lnTo>
                    <a:pt x="733" y="4250"/>
                  </a:lnTo>
                  <a:lnTo>
                    <a:pt x="587" y="4592"/>
                  </a:lnTo>
                  <a:lnTo>
                    <a:pt x="465" y="4934"/>
                  </a:lnTo>
                  <a:lnTo>
                    <a:pt x="342" y="5276"/>
                  </a:lnTo>
                  <a:lnTo>
                    <a:pt x="245" y="5642"/>
                  </a:lnTo>
                  <a:lnTo>
                    <a:pt x="147" y="6008"/>
                  </a:lnTo>
                  <a:lnTo>
                    <a:pt x="98" y="6375"/>
                  </a:lnTo>
                  <a:lnTo>
                    <a:pt x="49" y="6765"/>
                  </a:lnTo>
                  <a:lnTo>
                    <a:pt x="0" y="7132"/>
                  </a:lnTo>
                  <a:lnTo>
                    <a:pt x="0" y="7522"/>
                  </a:lnTo>
                  <a:lnTo>
                    <a:pt x="0" y="7913"/>
                  </a:lnTo>
                  <a:lnTo>
                    <a:pt x="49" y="8280"/>
                  </a:lnTo>
                  <a:lnTo>
                    <a:pt x="98" y="8670"/>
                  </a:lnTo>
                  <a:lnTo>
                    <a:pt x="147" y="9037"/>
                  </a:lnTo>
                  <a:lnTo>
                    <a:pt x="245" y="9403"/>
                  </a:lnTo>
                  <a:lnTo>
                    <a:pt x="342" y="9769"/>
                  </a:lnTo>
                  <a:lnTo>
                    <a:pt x="465" y="10111"/>
                  </a:lnTo>
                  <a:lnTo>
                    <a:pt x="587" y="10453"/>
                  </a:lnTo>
                  <a:lnTo>
                    <a:pt x="733" y="10795"/>
                  </a:lnTo>
                  <a:lnTo>
                    <a:pt x="904" y="11113"/>
                  </a:lnTo>
                  <a:lnTo>
                    <a:pt x="1100" y="11430"/>
                  </a:lnTo>
                  <a:lnTo>
                    <a:pt x="1295" y="11723"/>
                  </a:lnTo>
                  <a:lnTo>
                    <a:pt x="1490" y="12016"/>
                  </a:lnTo>
                  <a:lnTo>
                    <a:pt x="1710" y="12309"/>
                  </a:lnTo>
                  <a:lnTo>
                    <a:pt x="1954" y="12578"/>
                  </a:lnTo>
                  <a:lnTo>
                    <a:pt x="2199" y="12847"/>
                  </a:lnTo>
                  <a:lnTo>
                    <a:pt x="2467" y="13091"/>
                  </a:lnTo>
                  <a:lnTo>
                    <a:pt x="2736" y="13335"/>
                  </a:lnTo>
                  <a:lnTo>
                    <a:pt x="3029" y="13555"/>
                  </a:lnTo>
                  <a:lnTo>
                    <a:pt x="3322" y="13750"/>
                  </a:lnTo>
                  <a:lnTo>
                    <a:pt x="3615" y="13946"/>
                  </a:lnTo>
                  <a:lnTo>
                    <a:pt x="3933" y="14141"/>
                  </a:lnTo>
                  <a:lnTo>
                    <a:pt x="4250" y="14312"/>
                  </a:lnTo>
                  <a:lnTo>
                    <a:pt x="4592" y="14459"/>
                  </a:lnTo>
                  <a:lnTo>
                    <a:pt x="4934" y="14581"/>
                  </a:lnTo>
                  <a:lnTo>
                    <a:pt x="5276" y="14703"/>
                  </a:lnTo>
                  <a:lnTo>
                    <a:pt x="5642" y="14801"/>
                  </a:lnTo>
                  <a:lnTo>
                    <a:pt x="6009" y="14898"/>
                  </a:lnTo>
                  <a:lnTo>
                    <a:pt x="6375" y="14947"/>
                  </a:lnTo>
                  <a:lnTo>
                    <a:pt x="6766" y="14996"/>
                  </a:lnTo>
                  <a:lnTo>
                    <a:pt x="7132" y="15045"/>
                  </a:lnTo>
                  <a:lnTo>
                    <a:pt x="7914" y="15045"/>
                  </a:lnTo>
                  <a:lnTo>
                    <a:pt x="8280" y="14996"/>
                  </a:lnTo>
                  <a:lnTo>
                    <a:pt x="8671" y="14947"/>
                  </a:lnTo>
                  <a:lnTo>
                    <a:pt x="9037" y="14898"/>
                  </a:lnTo>
                  <a:lnTo>
                    <a:pt x="9403" y="14801"/>
                  </a:lnTo>
                  <a:lnTo>
                    <a:pt x="9770" y="14703"/>
                  </a:lnTo>
                  <a:lnTo>
                    <a:pt x="10112" y="14581"/>
                  </a:lnTo>
                  <a:lnTo>
                    <a:pt x="10454" y="14459"/>
                  </a:lnTo>
                  <a:lnTo>
                    <a:pt x="10795" y="14312"/>
                  </a:lnTo>
                  <a:lnTo>
                    <a:pt x="11113" y="14141"/>
                  </a:lnTo>
                  <a:lnTo>
                    <a:pt x="11430" y="13946"/>
                  </a:lnTo>
                  <a:lnTo>
                    <a:pt x="11724" y="13750"/>
                  </a:lnTo>
                  <a:lnTo>
                    <a:pt x="12017" y="13555"/>
                  </a:lnTo>
                  <a:lnTo>
                    <a:pt x="12310" y="13335"/>
                  </a:lnTo>
                  <a:lnTo>
                    <a:pt x="12578" y="13091"/>
                  </a:lnTo>
                  <a:lnTo>
                    <a:pt x="12847" y="12847"/>
                  </a:lnTo>
                  <a:lnTo>
                    <a:pt x="13091" y="12578"/>
                  </a:lnTo>
                  <a:lnTo>
                    <a:pt x="13335" y="12309"/>
                  </a:lnTo>
                  <a:lnTo>
                    <a:pt x="13555" y="12016"/>
                  </a:lnTo>
                  <a:lnTo>
                    <a:pt x="13751" y="11723"/>
                  </a:lnTo>
                  <a:lnTo>
                    <a:pt x="13946" y="11430"/>
                  </a:lnTo>
                  <a:lnTo>
                    <a:pt x="14141" y="11113"/>
                  </a:lnTo>
                  <a:lnTo>
                    <a:pt x="14312" y="10795"/>
                  </a:lnTo>
                  <a:lnTo>
                    <a:pt x="14459" y="10453"/>
                  </a:lnTo>
                  <a:lnTo>
                    <a:pt x="14581" y="10111"/>
                  </a:lnTo>
                  <a:lnTo>
                    <a:pt x="14703" y="9769"/>
                  </a:lnTo>
                  <a:lnTo>
                    <a:pt x="14801" y="9403"/>
                  </a:lnTo>
                  <a:lnTo>
                    <a:pt x="14899" y="9037"/>
                  </a:lnTo>
                  <a:lnTo>
                    <a:pt x="14947" y="8670"/>
                  </a:lnTo>
                  <a:lnTo>
                    <a:pt x="14996" y="8280"/>
                  </a:lnTo>
                  <a:lnTo>
                    <a:pt x="15045" y="7913"/>
                  </a:lnTo>
                  <a:lnTo>
                    <a:pt x="15045" y="7522"/>
                  </a:lnTo>
                  <a:lnTo>
                    <a:pt x="7523" y="7522"/>
                  </a:lnTo>
                  <a:lnTo>
                    <a:pt x="752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38;p37">
              <a:extLst>
                <a:ext uri="{FF2B5EF4-FFF2-40B4-BE49-F238E27FC236}">
                  <a16:creationId xmlns:a16="http://schemas.microsoft.com/office/drawing/2014/main" id="{DF368AC8-755B-4FED-A6C1-399E407B99F6}"/>
                </a:ext>
              </a:extLst>
            </p:cNvPr>
            <p:cNvSpPr/>
            <p:nvPr/>
          </p:nvSpPr>
          <p:spPr>
            <a:xfrm>
              <a:off x="3494925" y="3760525"/>
              <a:ext cx="188075" cy="97100"/>
            </a:xfrm>
            <a:custGeom>
              <a:avLst/>
              <a:gdLst/>
              <a:ahLst/>
              <a:cxnLst/>
              <a:rect l="l" t="t" r="r" b="b"/>
              <a:pathLst>
                <a:path w="7523" h="3884" extrusionOk="0">
                  <a:moveTo>
                    <a:pt x="2491" y="2956"/>
                  </a:moveTo>
                  <a:lnTo>
                    <a:pt x="2491" y="3396"/>
                  </a:lnTo>
                  <a:lnTo>
                    <a:pt x="1759" y="3396"/>
                  </a:lnTo>
                  <a:lnTo>
                    <a:pt x="2491" y="2956"/>
                  </a:lnTo>
                  <a:close/>
                  <a:moveTo>
                    <a:pt x="3346" y="2443"/>
                  </a:moveTo>
                  <a:lnTo>
                    <a:pt x="3346" y="3396"/>
                  </a:lnTo>
                  <a:lnTo>
                    <a:pt x="2980" y="3396"/>
                  </a:lnTo>
                  <a:lnTo>
                    <a:pt x="2980" y="2663"/>
                  </a:lnTo>
                  <a:lnTo>
                    <a:pt x="3346" y="2443"/>
                  </a:lnTo>
                  <a:close/>
                  <a:moveTo>
                    <a:pt x="4201" y="1930"/>
                  </a:moveTo>
                  <a:lnTo>
                    <a:pt x="4201" y="3396"/>
                  </a:lnTo>
                  <a:lnTo>
                    <a:pt x="3835" y="3396"/>
                  </a:lnTo>
                  <a:lnTo>
                    <a:pt x="3835" y="2150"/>
                  </a:lnTo>
                  <a:lnTo>
                    <a:pt x="3835" y="2150"/>
                  </a:lnTo>
                  <a:lnTo>
                    <a:pt x="4201" y="1930"/>
                  </a:lnTo>
                  <a:close/>
                  <a:moveTo>
                    <a:pt x="5056" y="1393"/>
                  </a:moveTo>
                  <a:lnTo>
                    <a:pt x="5056" y="3396"/>
                  </a:lnTo>
                  <a:lnTo>
                    <a:pt x="4689" y="3396"/>
                  </a:lnTo>
                  <a:lnTo>
                    <a:pt x="4689" y="1637"/>
                  </a:lnTo>
                  <a:lnTo>
                    <a:pt x="5056" y="1393"/>
                  </a:lnTo>
                  <a:close/>
                  <a:moveTo>
                    <a:pt x="5911" y="885"/>
                  </a:moveTo>
                  <a:lnTo>
                    <a:pt x="5911" y="3396"/>
                  </a:lnTo>
                  <a:lnTo>
                    <a:pt x="5544" y="3396"/>
                  </a:lnTo>
                  <a:lnTo>
                    <a:pt x="5544" y="1100"/>
                  </a:lnTo>
                  <a:lnTo>
                    <a:pt x="5911" y="885"/>
                  </a:lnTo>
                  <a:close/>
                  <a:moveTo>
                    <a:pt x="6399" y="978"/>
                  </a:moveTo>
                  <a:lnTo>
                    <a:pt x="6619" y="1539"/>
                  </a:lnTo>
                  <a:lnTo>
                    <a:pt x="6790" y="2031"/>
                  </a:lnTo>
                  <a:lnTo>
                    <a:pt x="6790" y="3396"/>
                  </a:lnTo>
                  <a:lnTo>
                    <a:pt x="6399" y="3396"/>
                  </a:lnTo>
                  <a:lnTo>
                    <a:pt x="6399" y="978"/>
                  </a:lnTo>
                  <a:close/>
                  <a:moveTo>
                    <a:pt x="6448" y="1"/>
                  </a:moveTo>
                  <a:lnTo>
                    <a:pt x="0" y="3884"/>
                  </a:lnTo>
                  <a:lnTo>
                    <a:pt x="7523" y="3884"/>
                  </a:lnTo>
                  <a:lnTo>
                    <a:pt x="7498" y="3347"/>
                  </a:lnTo>
                  <a:lnTo>
                    <a:pt x="7449" y="2834"/>
                  </a:lnTo>
                  <a:lnTo>
                    <a:pt x="7352" y="2321"/>
                  </a:lnTo>
                  <a:lnTo>
                    <a:pt x="7229" y="1832"/>
                  </a:lnTo>
                  <a:lnTo>
                    <a:pt x="7083" y="1344"/>
                  </a:lnTo>
                  <a:lnTo>
                    <a:pt x="6912" y="880"/>
                  </a:lnTo>
                  <a:lnTo>
                    <a:pt x="6692" y="440"/>
                  </a:lnTo>
                  <a:lnTo>
                    <a:pt x="644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39;p37">
              <a:extLst>
                <a:ext uri="{FF2B5EF4-FFF2-40B4-BE49-F238E27FC236}">
                  <a16:creationId xmlns:a16="http://schemas.microsoft.com/office/drawing/2014/main" id="{6C73C760-225C-4838-A0EC-30F60B025B12}"/>
                </a:ext>
              </a:extLst>
            </p:cNvPr>
            <p:cNvSpPr/>
            <p:nvPr/>
          </p:nvSpPr>
          <p:spPr>
            <a:xfrm>
              <a:off x="3494925" y="3652450"/>
              <a:ext cx="161200" cy="188100"/>
            </a:xfrm>
            <a:custGeom>
              <a:avLst/>
              <a:gdLst/>
              <a:ahLst/>
              <a:cxnLst/>
              <a:rect l="l" t="t" r="r" b="b"/>
              <a:pathLst>
                <a:path w="6448" h="7524" extrusionOk="0">
                  <a:moveTo>
                    <a:pt x="489" y="514"/>
                  </a:moveTo>
                  <a:lnTo>
                    <a:pt x="879" y="538"/>
                  </a:lnTo>
                  <a:lnTo>
                    <a:pt x="1270" y="611"/>
                  </a:lnTo>
                  <a:lnTo>
                    <a:pt x="1661" y="685"/>
                  </a:lnTo>
                  <a:lnTo>
                    <a:pt x="2052" y="782"/>
                  </a:lnTo>
                  <a:lnTo>
                    <a:pt x="2418" y="929"/>
                  </a:lnTo>
                  <a:lnTo>
                    <a:pt x="2809" y="1075"/>
                  </a:lnTo>
                  <a:lnTo>
                    <a:pt x="3151" y="1246"/>
                  </a:lnTo>
                  <a:lnTo>
                    <a:pt x="3517" y="1417"/>
                  </a:lnTo>
                  <a:lnTo>
                    <a:pt x="3835" y="1637"/>
                  </a:lnTo>
                  <a:lnTo>
                    <a:pt x="4152" y="1857"/>
                  </a:lnTo>
                  <a:lnTo>
                    <a:pt x="4445" y="2077"/>
                  </a:lnTo>
                  <a:lnTo>
                    <a:pt x="4738" y="2321"/>
                  </a:lnTo>
                  <a:lnTo>
                    <a:pt x="5031" y="2590"/>
                  </a:lnTo>
                  <a:lnTo>
                    <a:pt x="5276" y="2883"/>
                  </a:lnTo>
                  <a:lnTo>
                    <a:pt x="5520" y="3176"/>
                  </a:lnTo>
                  <a:lnTo>
                    <a:pt x="5764" y="3493"/>
                  </a:lnTo>
                  <a:lnTo>
                    <a:pt x="489" y="6668"/>
                  </a:lnTo>
                  <a:lnTo>
                    <a:pt x="489" y="514"/>
                  </a:lnTo>
                  <a:close/>
                  <a:moveTo>
                    <a:pt x="0" y="1"/>
                  </a:moveTo>
                  <a:lnTo>
                    <a:pt x="0" y="7523"/>
                  </a:lnTo>
                  <a:lnTo>
                    <a:pt x="6448" y="3640"/>
                  </a:lnTo>
                  <a:lnTo>
                    <a:pt x="6179" y="3249"/>
                  </a:lnTo>
                  <a:lnTo>
                    <a:pt x="5911" y="2858"/>
                  </a:lnTo>
                  <a:lnTo>
                    <a:pt x="5593" y="2492"/>
                  </a:lnTo>
                  <a:lnTo>
                    <a:pt x="5276" y="2150"/>
                  </a:lnTo>
                  <a:lnTo>
                    <a:pt x="4909" y="1833"/>
                  </a:lnTo>
                  <a:lnTo>
                    <a:pt x="4543" y="1540"/>
                  </a:lnTo>
                  <a:lnTo>
                    <a:pt x="4152" y="1246"/>
                  </a:lnTo>
                  <a:lnTo>
                    <a:pt x="3761" y="1002"/>
                  </a:lnTo>
                  <a:lnTo>
                    <a:pt x="3322" y="782"/>
                  </a:lnTo>
                  <a:lnTo>
                    <a:pt x="2882" y="587"/>
                  </a:lnTo>
                  <a:lnTo>
                    <a:pt x="2443" y="416"/>
                  </a:lnTo>
                  <a:lnTo>
                    <a:pt x="1978" y="270"/>
                  </a:lnTo>
                  <a:lnTo>
                    <a:pt x="1490" y="147"/>
                  </a:lnTo>
                  <a:lnTo>
                    <a:pt x="1002" y="74"/>
                  </a:lnTo>
                  <a:lnTo>
                    <a:pt x="513" y="25"/>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524;p37">
            <a:extLst>
              <a:ext uri="{FF2B5EF4-FFF2-40B4-BE49-F238E27FC236}">
                <a16:creationId xmlns:a16="http://schemas.microsoft.com/office/drawing/2014/main" id="{E295650A-D0C1-4B35-A20E-B1CD6E64BC7B}"/>
              </a:ext>
            </a:extLst>
          </p:cNvPr>
          <p:cNvGrpSpPr/>
          <p:nvPr/>
        </p:nvGrpSpPr>
        <p:grpSpPr>
          <a:xfrm>
            <a:off x="4102899" y="2242937"/>
            <a:ext cx="730609" cy="523301"/>
            <a:chOff x="1241275" y="3718400"/>
            <a:chExt cx="450650" cy="302875"/>
          </a:xfrm>
          <a:solidFill>
            <a:srgbClr val="050607"/>
          </a:solidFill>
        </p:grpSpPr>
        <p:sp>
          <p:nvSpPr>
            <p:cNvPr id="41" name="Google Shape;525;p37">
              <a:extLst>
                <a:ext uri="{FF2B5EF4-FFF2-40B4-BE49-F238E27FC236}">
                  <a16:creationId xmlns:a16="http://schemas.microsoft.com/office/drawing/2014/main" id="{A11B3860-37DB-47CA-8B12-3353E52FE1C3}"/>
                </a:ext>
              </a:extLst>
            </p:cNvPr>
            <p:cNvSpPr/>
            <p:nvPr/>
          </p:nvSpPr>
          <p:spPr>
            <a:xfrm>
              <a:off x="1241275" y="3718400"/>
              <a:ext cx="450650" cy="302875"/>
            </a:xfrm>
            <a:custGeom>
              <a:avLst/>
              <a:gdLst/>
              <a:ahLst/>
              <a:cxnLst/>
              <a:rect l="l" t="t" r="r" b="b"/>
              <a:pathLst>
                <a:path w="18026" h="12115" extrusionOk="0">
                  <a:moveTo>
                    <a:pt x="17048" y="977"/>
                  </a:moveTo>
                  <a:lnTo>
                    <a:pt x="17048" y="3127"/>
                  </a:lnTo>
                  <a:lnTo>
                    <a:pt x="978" y="3127"/>
                  </a:lnTo>
                  <a:lnTo>
                    <a:pt x="978" y="977"/>
                  </a:lnTo>
                  <a:close/>
                  <a:moveTo>
                    <a:pt x="17048" y="5447"/>
                  </a:moveTo>
                  <a:lnTo>
                    <a:pt x="17048" y="11137"/>
                  </a:lnTo>
                  <a:lnTo>
                    <a:pt x="978" y="11137"/>
                  </a:lnTo>
                  <a:lnTo>
                    <a:pt x="978" y="5447"/>
                  </a:lnTo>
                  <a:close/>
                  <a:moveTo>
                    <a:pt x="978" y="1"/>
                  </a:moveTo>
                  <a:lnTo>
                    <a:pt x="782" y="25"/>
                  </a:lnTo>
                  <a:lnTo>
                    <a:pt x="587" y="74"/>
                  </a:lnTo>
                  <a:lnTo>
                    <a:pt x="416" y="172"/>
                  </a:lnTo>
                  <a:lnTo>
                    <a:pt x="294" y="294"/>
                  </a:lnTo>
                  <a:lnTo>
                    <a:pt x="172" y="440"/>
                  </a:lnTo>
                  <a:lnTo>
                    <a:pt x="74" y="611"/>
                  </a:lnTo>
                  <a:lnTo>
                    <a:pt x="25" y="782"/>
                  </a:lnTo>
                  <a:lnTo>
                    <a:pt x="1" y="977"/>
                  </a:lnTo>
                  <a:lnTo>
                    <a:pt x="1" y="11137"/>
                  </a:lnTo>
                  <a:lnTo>
                    <a:pt x="25" y="11333"/>
                  </a:lnTo>
                  <a:lnTo>
                    <a:pt x="74" y="11504"/>
                  </a:lnTo>
                  <a:lnTo>
                    <a:pt x="172" y="11675"/>
                  </a:lnTo>
                  <a:lnTo>
                    <a:pt x="294" y="11821"/>
                  </a:lnTo>
                  <a:lnTo>
                    <a:pt x="416" y="11943"/>
                  </a:lnTo>
                  <a:lnTo>
                    <a:pt x="587" y="12041"/>
                  </a:lnTo>
                  <a:lnTo>
                    <a:pt x="782" y="12090"/>
                  </a:lnTo>
                  <a:lnTo>
                    <a:pt x="978" y="12114"/>
                  </a:lnTo>
                  <a:lnTo>
                    <a:pt x="17048" y="12114"/>
                  </a:lnTo>
                  <a:lnTo>
                    <a:pt x="17243" y="12090"/>
                  </a:lnTo>
                  <a:lnTo>
                    <a:pt x="17439" y="12041"/>
                  </a:lnTo>
                  <a:lnTo>
                    <a:pt x="17610" y="11943"/>
                  </a:lnTo>
                  <a:lnTo>
                    <a:pt x="17732" y="11821"/>
                  </a:lnTo>
                  <a:lnTo>
                    <a:pt x="17854" y="11675"/>
                  </a:lnTo>
                  <a:lnTo>
                    <a:pt x="17952" y="11504"/>
                  </a:lnTo>
                  <a:lnTo>
                    <a:pt x="18001" y="11333"/>
                  </a:lnTo>
                  <a:lnTo>
                    <a:pt x="18025" y="11137"/>
                  </a:lnTo>
                  <a:lnTo>
                    <a:pt x="18025" y="977"/>
                  </a:lnTo>
                  <a:lnTo>
                    <a:pt x="18001" y="782"/>
                  </a:lnTo>
                  <a:lnTo>
                    <a:pt x="17952" y="611"/>
                  </a:lnTo>
                  <a:lnTo>
                    <a:pt x="17854" y="440"/>
                  </a:lnTo>
                  <a:lnTo>
                    <a:pt x="17732" y="294"/>
                  </a:lnTo>
                  <a:lnTo>
                    <a:pt x="17610" y="172"/>
                  </a:lnTo>
                  <a:lnTo>
                    <a:pt x="17439" y="74"/>
                  </a:lnTo>
                  <a:lnTo>
                    <a:pt x="17243" y="25"/>
                  </a:lnTo>
                  <a:lnTo>
                    <a:pt x="1704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526;p37">
              <a:extLst>
                <a:ext uri="{FF2B5EF4-FFF2-40B4-BE49-F238E27FC236}">
                  <a16:creationId xmlns:a16="http://schemas.microsoft.com/office/drawing/2014/main" id="{B75F0A67-0EAD-4A27-933C-A419E72C9459}"/>
                </a:ext>
              </a:extLst>
            </p:cNvPr>
            <p:cNvSpPr/>
            <p:nvPr/>
          </p:nvSpPr>
          <p:spPr>
            <a:xfrm>
              <a:off x="1293175" y="3895475"/>
              <a:ext cx="174050" cy="12225"/>
            </a:xfrm>
            <a:custGeom>
              <a:avLst/>
              <a:gdLst/>
              <a:ahLst/>
              <a:cxnLst/>
              <a:rect l="l" t="t" r="r" b="b"/>
              <a:pathLst>
                <a:path w="6962" h="489" extrusionOk="0">
                  <a:moveTo>
                    <a:pt x="245" y="0"/>
                  </a:moveTo>
                  <a:lnTo>
                    <a:pt x="147" y="25"/>
                  </a:lnTo>
                  <a:lnTo>
                    <a:pt x="74" y="74"/>
                  </a:lnTo>
                  <a:lnTo>
                    <a:pt x="25" y="147"/>
                  </a:lnTo>
                  <a:lnTo>
                    <a:pt x="1" y="244"/>
                  </a:lnTo>
                  <a:lnTo>
                    <a:pt x="25" y="342"/>
                  </a:lnTo>
                  <a:lnTo>
                    <a:pt x="74" y="415"/>
                  </a:lnTo>
                  <a:lnTo>
                    <a:pt x="147" y="464"/>
                  </a:lnTo>
                  <a:lnTo>
                    <a:pt x="245" y="489"/>
                  </a:lnTo>
                  <a:lnTo>
                    <a:pt x="6717" y="489"/>
                  </a:lnTo>
                  <a:lnTo>
                    <a:pt x="6815" y="464"/>
                  </a:lnTo>
                  <a:lnTo>
                    <a:pt x="6888" y="415"/>
                  </a:lnTo>
                  <a:lnTo>
                    <a:pt x="6961" y="342"/>
                  </a:lnTo>
                  <a:lnTo>
                    <a:pt x="6961" y="244"/>
                  </a:lnTo>
                  <a:lnTo>
                    <a:pt x="6961" y="147"/>
                  </a:lnTo>
                  <a:lnTo>
                    <a:pt x="6888" y="74"/>
                  </a:lnTo>
                  <a:lnTo>
                    <a:pt x="6815" y="25"/>
                  </a:lnTo>
                  <a:lnTo>
                    <a:pt x="671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27;p37">
              <a:extLst>
                <a:ext uri="{FF2B5EF4-FFF2-40B4-BE49-F238E27FC236}">
                  <a16:creationId xmlns:a16="http://schemas.microsoft.com/office/drawing/2014/main" id="{03233A12-80AD-4E7A-B32E-7487B78A4FA2}"/>
                </a:ext>
              </a:extLst>
            </p:cNvPr>
            <p:cNvSpPr/>
            <p:nvPr/>
          </p:nvSpPr>
          <p:spPr>
            <a:xfrm>
              <a:off x="1293175" y="3935775"/>
              <a:ext cx="122750" cy="12225"/>
            </a:xfrm>
            <a:custGeom>
              <a:avLst/>
              <a:gdLst/>
              <a:ahLst/>
              <a:cxnLst/>
              <a:rect l="l" t="t" r="r" b="b"/>
              <a:pathLst>
                <a:path w="4910" h="489" extrusionOk="0">
                  <a:moveTo>
                    <a:pt x="245" y="0"/>
                  </a:moveTo>
                  <a:lnTo>
                    <a:pt x="147" y="25"/>
                  </a:lnTo>
                  <a:lnTo>
                    <a:pt x="74" y="73"/>
                  </a:lnTo>
                  <a:lnTo>
                    <a:pt x="25" y="147"/>
                  </a:lnTo>
                  <a:lnTo>
                    <a:pt x="1" y="244"/>
                  </a:lnTo>
                  <a:lnTo>
                    <a:pt x="25" y="342"/>
                  </a:lnTo>
                  <a:lnTo>
                    <a:pt x="74" y="415"/>
                  </a:lnTo>
                  <a:lnTo>
                    <a:pt x="147" y="464"/>
                  </a:lnTo>
                  <a:lnTo>
                    <a:pt x="245" y="489"/>
                  </a:lnTo>
                  <a:lnTo>
                    <a:pt x="4666" y="489"/>
                  </a:lnTo>
                  <a:lnTo>
                    <a:pt x="4763" y="464"/>
                  </a:lnTo>
                  <a:lnTo>
                    <a:pt x="4837" y="415"/>
                  </a:lnTo>
                  <a:lnTo>
                    <a:pt x="4885" y="342"/>
                  </a:lnTo>
                  <a:lnTo>
                    <a:pt x="4910" y="244"/>
                  </a:lnTo>
                  <a:lnTo>
                    <a:pt x="4885" y="147"/>
                  </a:lnTo>
                  <a:lnTo>
                    <a:pt x="4837" y="73"/>
                  </a:lnTo>
                  <a:lnTo>
                    <a:pt x="4763" y="25"/>
                  </a:lnTo>
                  <a:lnTo>
                    <a:pt x="466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28;p37">
              <a:extLst>
                <a:ext uri="{FF2B5EF4-FFF2-40B4-BE49-F238E27FC236}">
                  <a16:creationId xmlns:a16="http://schemas.microsoft.com/office/drawing/2014/main" id="{3EF99421-27BD-4E7B-A1BF-E353CAF5DB1E}"/>
                </a:ext>
              </a:extLst>
            </p:cNvPr>
            <p:cNvSpPr/>
            <p:nvPr/>
          </p:nvSpPr>
          <p:spPr>
            <a:xfrm>
              <a:off x="1570375" y="3901575"/>
              <a:ext cx="62300" cy="40325"/>
            </a:xfrm>
            <a:custGeom>
              <a:avLst/>
              <a:gdLst/>
              <a:ahLst/>
              <a:cxnLst/>
              <a:rect l="l" t="t" r="r" b="b"/>
              <a:pathLst>
                <a:path w="2492" h="1613" extrusionOk="0">
                  <a:moveTo>
                    <a:pt x="392" y="0"/>
                  </a:moveTo>
                  <a:lnTo>
                    <a:pt x="294" y="25"/>
                  </a:lnTo>
                  <a:lnTo>
                    <a:pt x="221" y="74"/>
                  </a:lnTo>
                  <a:lnTo>
                    <a:pt x="147" y="147"/>
                  </a:lnTo>
                  <a:lnTo>
                    <a:pt x="99" y="220"/>
                  </a:lnTo>
                  <a:lnTo>
                    <a:pt x="50" y="294"/>
                  </a:lnTo>
                  <a:lnTo>
                    <a:pt x="25" y="391"/>
                  </a:lnTo>
                  <a:lnTo>
                    <a:pt x="1" y="489"/>
                  </a:lnTo>
                  <a:lnTo>
                    <a:pt x="1" y="1124"/>
                  </a:lnTo>
                  <a:lnTo>
                    <a:pt x="25" y="1222"/>
                  </a:lnTo>
                  <a:lnTo>
                    <a:pt x="50" y="1319"/>
                  </a:lnTo>
                  <a:lnTo>
                    <a:pt x="99" y="1393"/>
                  </a:lnTo>
                  <a:lnTo>
                    <a:pt x="147" y="1466"/>
                  </a:lnTo>
                  <a:lnTo>
                    <a:pt x="221" y="1515"/>
                  </a:lnTo>
                  <a:lnTo>
                    <a:pt x="294" y="1564"/>
                  </a:lnTo>
                  <a:lnTo>
                    <a:pt x="392" y="1588"/>
                  </a:lnTo>
                  <a:lnTo>
                    <a:pt x="489" y="1612"/>
                  </a:lnTo>
                  <a:lnTo>
                    <a:pt x="2004" y="1612"/>
                  </a:lnTo>
                  <a:lnTo>
                    <a:pt x="2101" y="1588"/>
                  </a:lnTo>
                  <a:lnTo>
                    <a:pt x="2199" y="1564"/>
                  </a:lnTo>
                  <a:lnTo>
                    <a:pt x="2272" y="1515"/>
                  </a:lnTo>
                  <a:lnTo>
                    <a:pt x="2345" y="1466"/>
                  </a:lnTo>
                  <a:lnTo>
                    <a:pt x="2394" y="1393"/>
                  </a:lnTo>
                  <a:lnTo>
                    <a:pt x="2443" y="1319"/>
                  </a:lnTo>
                  <a:lnTo>
                    <a:pt x="2492" y="1222"/>
                  </a:lnTo>
                  <a:lnTo>
                    <a:pt x="2492" y="1124"/>
                  </a:lnTo>
                  <a:lnTo>
                    <a:pt x="2492" y="489"/>
                  </a:lnTo>
                  <a:lnTo>
                    <a:pt x="2492" y="391"/>
                  </a:lnTo>
                  <a:lnTo>
                    <a:pt x="2443" y="294"/>
                  </a:lnTo>
                  <a:lnTo>
                    <a:pt x="2394" y="220"/>
                  </a:lnTo>
                  <a:lnTo>
                    <a:pt x="2345" y="147"/>
                  </a:lnTo>
                  <a:lnTo>
                    <a:pt x="2272" y="74"/>
                  </a:lnTo>
                  <a:lnTo>
                    <a:pt x="2199" y="25"/>
                  </a:lnTo>
                  <a:lnTo>
                    <a:pt x="210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519;p37">
            <a:extLst>
              <a:ext uri="{FF2B5EF4-FFF2-40B4-BE49-F238E27FC236}">
                <a16:creationId xmlns:a16="http://schemas.microsoft.com/office/drawing/2014/main" id="{22F7CF8C-4BE2-4780-8308-0E0701866A87}"/>
              </a:ext>
            </a:extLst>
          </p:cNvPr>
          <p:cNvSpPr/>
          <p:nvPr/>
        </p:nvSpPr>
        <p:spPr>
          <a:xfrm>
            <a:off x="740575" y="2186201"/>
            <a:ext cx="870630" cy="652785"/>
          </a:xfrm>
          <a:custGeom>
            <a:avLst/>
            <a:gdLst/>
            <a:ahLst/>
            <a:cxnLst/>
            <a:rect l="l" t="t" r="r" b="b"/>
            <a:pathLst>
              <a:path w="18513" h="14557" extrusionOk="0">
                <a:moveTo>
                  <a:pt x="9159" y="2125"/>
                </a:moveTo>
                <a:lnTo>
                  <a:pt x="9403" y="2150"/>
                </a:lnTo>
                <a:lnTo>
                  <a:pt x="9672" y="2198"/>
                </a:lnTo>
                <a:lnTo>
                  <a:pt x="9916" y="2272"/>
                </a:lnTo>
                <a:lnTo>
                  <a:pt x="10160" y="2345"/>
                </a:lnTo>
                <a:lnTo>
                  <a:pt x="10404" y="2443"/>
                </a:lnTo>
                <a:lnTo>
                  <a:pt x="10624" y="2565"/>
                </a:lnTo>
                <a:lnTo>
                  <a:pt x="10820" y="2687"/>
                </a:lnTo>
                <a:lnTo>
                  <a:pt x="10893" y="2760"/>
                </a:lnTo>
                <a:lnTo>
                  <a:pt x="10942" y="2858"/>
                </a:lnTo>
                <a:lnTo>
                  <a:pt x="10942" y="2956"/>
                </a:lnTo>
                <a:lnTo>
                  <a:pt x="10917" y="3078"/>
                </a:lnTo>
                <a:lnTo>
                  <a:pt x="10844" y="3151"/>
                </a:lnTo>
                <a:lnTo>
                  <a:pt x="10771" y="3200"/>
                </a:lnTo>
                <a:lnTo>
                  <a:pt x="10698" y="3224"/>
                </a:lnTo>
                <a:lnTo>
                  <a:pt x="10600" y="3175"/>
                </a:lnTo>
                <a:lnTo>
                  <a:pt x="10404" y="3053"/>
                </a:lnTo>
                <a:lnTo>
                  <a:pt x="10209" y="2956"/>
                </a:lnTo>
                <a:lnTo>
                  <a:pt x="10014" y="2882"/>
                </a:lnTo>
                <a:lnTo>
                  <a:pt x="9794" y="2809"/>
                </a:lnTo>
                <a:lnTo>
                  <a:pt x="9574" y="2760"/>
                </a:lnTo>
                <a:lnTo>
                  <a:pt x="9354" y="2711"/>
                </a:lnTo>
                <a:lnTo>
                  <a:pt x="9110" y="2687"/>
                </a:lnTo>
                <a:lnTo>
                  <a:pt x="8646" y="2687"/>
                </a:lnTo>
                <a:lnTo>
                  <a:pt x="8426" y="2711"/>
                </a:lnTo>
                <a:lnTo>
                  <a:pt x="8206" y="2760"/>
                </a:lnTo>
                <a:lnTo>
                  <a:pt x="7987" y="2809"/>
                </a:lnTo>
                <a:lnTo>
                  <a:pt x="7767" y="2882"/>
                </a:lnTo>
                <a:lnTo>
                  <a:pt x="7547" y="2956"/>
                </a:lnTo>
                <a:lnTo>
                  <a:pt x="7352" y="3053"/>
                </a:lnTo>
                <a:lnTo>
                  <a:pt x="7181" y="3175"/>
                </a:lnTo>
                <a:lnTo>
                  <a:pt x="7107" y="3200"/>
                </a:lnTo>
                <a:lnTo>
                  <a:pt x="7059" y="3224"/>
                </a:lnTo>
                <a:lnTo>
                  <a:pt x="7010" y="3200"/>
                </a:lnTo>
                <a:lnTo>
                  <a:pt x="6936" y="3175"/>
                </a:lnTo>
                <a:lnTo>
                  <a:pt x="6888" y="3127"/>
                </a:lnTo>
                <a:lnTo>
                  <a:pt x="6863" y="3078"/>
                </a:lnTo>
                <a:lnTo>
                  <a:pt x="6839" y="2956"/>
                </a:lnTo>
                <a:lnTo>
                  <a:pt x="6839" y="2858"/>
                </a:lnTo>
                <a:lnTo>
                  <a:pt x="6888" y="2760"/>
                </a:lnTo>
                <a:lnTo>
                  <a:pt x="6936" y="2687"/>
                </a:lnTo>
                <a:lnTo>
                  <a:pt x="7156" y="2565"/>
                </a:lnTo>
                <a:lnTo>
                  <a:pt x="7376" y="2443"/>
                </a:lnTo>
                <a:lnTo>
                  <a:pt x="7620" y="2345"/>
                </a:lnTo>
                <a:lnTo>
                  <a:pt x="7864" y="2272"/>
                </a:lnTo>
                <a:lnTo>
                  <a:pt x="8109" y="2198"/>
                </a:lnTo>
                <a:lnTo>
                  <a:pt x="8377" y="2150"/>
                </a:lnTo>
                <a:lnTo>
                  <a:pt x="8622" y="2125"/>
                </a:lnTo>
                <a:close/>
                <a:moveTo>
                  <a:pt x="3761" y="5373"/>
                </a:moveTo>
                <a:lnTo>
                  <a:pt x="3884" y="5398"/>
                </a:lnTo>
                <a:lnTo>
                  <a:pt x="4030" y="5447"/>
                </a:lnTo>
                <a:lnTo>
                  <a:pt x="4128" y="5496"/>
                </a:lnTo>
                <a:lnTo>
                  <a:pt x="4250" y="5569"/>
                </a:lnTo>
                <a:lnTo>
                  <a:pt x="4323" y="5691"/>
                </a:lnTo>
                <a:lnTo>
                  <a:pt x="4372" y="5789"/>
                </a:lnTo>
                <a:lnTo>
                  <a:pt x="4421" y="5911"/>
                </a:lnTo>
                <a:lnTo>
                  <a:pt x="4445" y="6057"/>
                </a:lnTo>
                <a:lnTo>
                  <a:pt x="4421" y="6204"/>
                </a:lnTo>
                <a:lnTo>
                  <a:pt x="4372" y="6326"/>
                </a:lnTo>
                <a:lnTo>
                  <a:pt x="4323" y="6448"/>
                </a:lnTo>
                <a:lnTo>
                  <a:pt x="4250" y="6546"/>
                </a:lnTo>
                <a:lnTo>
                  <a:pt x="4128" y="6619"/>
                </a:lnTo>
                <a:lnTo>
                  <a:pt x="4030" y="6692"/>
                </a:lnTo>
                <a:lnTo>
                  <a:pt x="3884" y="6717"/>
                </a:lnTo>
                <a:lnTo>
                  <a:pt x="3761" y="6741"/>
                </a:lnTo>
                <a:lnTo>
                  <a:pt x="3615" y="6717"/>
                </a:lnTo>
                <a:lnTo>
                  <a:pt x="3493" y="6692"/>
                </a:lnTo>
                <a:lnTo>
                  <a:pt x="3371" y="6619"/>
                </a:lnTo>
                <a:lnTo>
                  <a:pt x="3273" y="6546"/>
                </a:lnTo>
                <a:lnTo>
                  <a:pt x="3200" y="6448"/>
                </a:lnTo>
                <a:lnTo>
                  <a:pt x="3126" y="6326"/>
                </a:lnTo>
                <a:lnTo>
                  <a:pt x="3102" y="6204"/>
                </a:lnTo>
                <a:lnTo>
                  <a:pt x="3078" y="6057"/>
                </a:lnTo>
                <a:lnTo>
                  <a:pt x="3102" y="5911"/>
                </a:lnTo>
                <a:lnTo>
                  <a:pt x="3126" y="5789"/>
                </a:lnTo>
                <a:lnTo>
                  <a:pt x="3200" y="5691"/>
                </a:lnTo>
                <a:lnTo>
                  <a:pt x="3273" y="5569"/>
                </a:lnTo>
                <a:lnTo>
                  <a:pt x="3371" y="5496"/>
                </a:lnTo>
                <a:lnTo>
                  <a:pt x="3493" y="5447"/>
                </a:lnTo>
                <a:lnTo>
                  <a:pt x="3615" y="5398"/>
                </a:lnTo>
                <a:lnTo>
                  <a:pt x="3761" y="5373"/>
                </a:lnTo>
                <a:close/>
                <a:moveTo>
                  <a:pt x="17609" y="6741"/>
                </a:moveTo>
                <a:lnTo>
                  <a:pt x="17609" y="6790"/>
                </a:lnTo>
                <a:lnTo>
                  <a:pt x="17585" y="6888"/>
                </a:lnTo>
                <a:lnTo>
                  <a:pt x="17560" y="6937"/>
                </a:lnTo>
                <a:lnTo>
                  <a:pt x="17512" y="7010"/>
                </a:lnTo>
                <a:lnTo>
                  <a:pt x="17365" y="7132"/>
                </a:lnTo>
                <a:lnTo>
                  <a:pt x="17365" y="7132"/>
                </a:lnTo>
                <a:lnTo>
                  <a:pt x="17389" y="7010"/>
                </a:lnTo>
                <a:lnTo>
                  <a:pt x="17414" y="6863"/>
                </a:lnTo>
                <a:lnTo>
                  <a:pt x="17463" y="6790"/>
                </a:lnTo>
                <a:lnTo>
                  <a:pt x="17512" y="6766"/>
                </a:lnTo>
                <a:lnTo>
                  <a:pt x="17560" y="6741"/>
                </a:lnTo>
                <a:close/>
                <a:moveTo>
                  <a:pt x="4836" y="0"/>
                </a:moveTo>
                <a:lnTo>
                  <a:pt x="4738" y="196"/>
                </a:lnTo>
                <a:lnTo>
                  <a:pt x="4641" y="391"/>
                </a:lnTo>
                <a:lnTo>
                  <a:pt x="4543" y="684"/>
                </a:lnTo>
                <a:lnTo>
                  <a:pt x="4445" y="1002"/>
                </a:lnTo>
                <a:lnTo>
                  <a:pt x="4396" y="1393"/>
                </a:lnTo>
                <a:lnTo>
                  <a:pt x="4372" y="1783"/>
                </a:lnTo>
                <a:lnTo>
                  <a:pt x="4372" y="2003"/>
                </a:lnTo>
                <a:lnTo>
                  <a:pt x="4421" y="2223"/>
                </a:lnTo>
                <a:lnTo>
                  <a:pt x="4079" y="2443"/>
                </a:lnTo>
                <a:lnTo>
                  <a:pt x="3688" y="2736"/>
                </a:lnTo>
                <a:lnTo>
                  <a:pt x="3273" y="3151"/>
                </a:lnTo>
                <a:lnTo>
                  <a:pt x="2833" y="3615"/>
                </a:lnTo>
                <a:lnTo>
                  <a:pt x="2418" y="4128"/>
                </a:lnTo>
                <a:lnTo>
                  <a:pt x="2027" y="4665"/>
                </a:lnTo>
                <a:lnTo>
                  <a:pt x="1856" y="4958"/>
                </a:lnTo>
                <a:lnTo>
                  <a:pt x="1710" y="5251"/>
                </a:lnTo>
                <a:lnTo>
                  <a:pt x="1563" y="5544"/>
                </a:lnTo>
                <a:lnTo>
                  <a:pt x="1466" y="5813"/>
                </a:lnTo>
                <a:lnTo>
                  <a:pt x="562" y="5813"/>
                </a:lnTo>
                <a:lnTo>
                  <a:pt x="464" y="5838"/>
                </a:lnTo>
                <a:lnTo>
                  <a:pt x="342" y="5862"/>
                </a:lnTo>
                <a:lnTo>
                  <a:pt x="244" y="5911"/>
                </a:lnTo>
                <a:lnTo>
                  <a:pt x="171" y="5984"/>
                </a:lnTo>
                <a:lnTo>
                  <a:pt x="98" y="6057"/>
                </a:lnTo>
                <a:lnTo>
                  <a:pt x="49" y="6155"/>
                </a:lnTo>
                <a:lnTo>
                  <a:pt x="25" y="6277"/>
                </a:lnTo>
                <a:lnTo>
                  <a:pt x="0" y="6375"/>
                </a:lnTo>
                <a:lnTo>
                  <a:pt x="0" y="8622"/>
                </a:lnTo>
                <a:lnTo>
                  <a:pt x="25" y="8744"/>
                </a:lnTo>
                <a:lnTo>
                  <a:pt x="49" y="8842"/>
                </a:lnTo>
                <a:lnTo>
                  <a:pt x="98" y="8939"/>
                </a:lnTo>
                <a:lnTo>
                  <a:pt x="171" y="9013"/>
                </a:lnTo>
                <a:lnTo>
                  <a:pt x="244" y="9086"/>
                </a:lnTo>
                <a:lnTo>
                  <a:pt x="342" y="9135"/>
                </a:lnTo>
                <a:lnTo>
                  <a:pt x="464" y="9183"/>
                </a:lnTo>
                <a:lnTo>
                  <a:pt x="1514" y="9183"/>
                </a:lnTo>
                <a:lnTo>
                  <a:pt x="1588" y="9379"/>
                </a:lnTo>
                <a:lnTo>
                  <a:pt x="1685" y="9599"/>
                </a:lnTo>
                <a:lnTo>
                  <a:pt x="1930" y="10014"/>
                </a:lnTo>
                <a:lnTo>
                  <a:pt x="2223" y="10405"/>
                </a:lnTo>
                <a:lnTo>
                  <a:pt x="2589" y="10795"/>
                </a:lnTo>
                <a:lnTo>
                  <a:pt x="2980" y="11162"/>
                </a:lnTo>
                <a:lnTo>
                  <a:pt x="3419" y="11504"/>
                </a:lnTo>
                <a:lnTo>
                  <a:pt x="3908" y="11821"/>
                </a:lnTo>
                <a:lnTo>
                  <a:pt x="4421" y="12065"/>
                </a:lnTo>
                <a:lnTo>
                  <a:pt x="4421" y="14557"/>
                </a:lnTo>
                <a:lnTo>
                  <a:pt x="5105" y="14557"/>
                </a:lnTo>
                <a:lnTo>
                  <a:pt x="6326" y="12896"/>
                </a:lnTo>
                <a:lnTo>
                  <a:pt x="6936" y="13067"/>
                </a:lnTo>
                <a:lnTo>
                  <a:pt x="7571" y="13164"/>
                </a:lnTo>
                <a:lnTo>
                  <a:pt x="8231" y="13238"/>
                </a:lnTo>
                <a:lnTo>
                  <a:pt x="8890" y="13262"/>
                </a:lnTo>
                <a:lnTo>
                  <a:pt x="9550" y="13238"/>
                </a:lnTo>
                <a:lnTo>
                  <a:pt x="10209" y="13164"/>
                </a:lnTo>
                <a:lnTo>
                  <a:pt x="10844" y="13067"/>
                </a:lnTo>
                <a:lnTo>
                  <a:pt x="11455" y="12896"/>
                </a:lnTo>
                <a:lnTo>
                  <a:pt x="12627" y="14557"/>
                </a:lnTo>
                <a:lnTo>
                  <a:pt x="13384" y="14557"/>
                </a:lnTo>
                <a:lnTo>
                  <a:pt x="13384" y="12065"/>
                </a:lnTo>
                <a:lnTo>
                  <a:pt x="13726" y="11919"/>
                </a:lnTo>
                <a:lnTo>
                  <a:pt x="14044" y="11748"/>
                </a:lnTo>
                <a:lnTo>
                  <a:pt x="14337" y="11577"/>
                </a:lnTo>
                <a:lnTo>
                  <a:pt x="14630" y="11382"/>
                </a:lnTo>
                <a:lnTo>
                  <a:pt x="14898" y="11162"/>
                </a:lnTo>
                <a:lnTo>
                  <a:pt x="15143" y="10942"/>
                </a:lnTo>
                <a:lnTo>
                  <a:pt x="15387" y="10698"/>
                </a:lnTo>
                <a:lnTo>
                  <a:pt x="15607" y="10429"/>
                </a:lnTo>
                <a:lnTo>
                  <a:pt x="15778" y="10160"/>
                </a:lnTo>
                <a:lnTo>
                  <a:pt x="15949" y="9892"/>
                </a:lnTo>
                <a:lnTo>
                  <a:pt x="16119" y="9599"/>
                </a:lnTo>
                <a:lnTo>
                  <a:pt x="16242" y="9281"/>
                </a:lnTo>
                <a:lnTo>
                  <a:pt x="16364" y="8964"/>
                </a:lnTo>
                <a:lnTo>
                  <a:pt x="16437" y="8622"/>
                </a:lnTo>
                <a:lnTo>
                  <a:pt x="16510" y="8280"/>
                </a:lnTo>
                <a:lnTo>
                  <a:pt x="16559" y="7938"/>
                </a:lnTo>
                <a:lnTo>
                  <a:pt x="16974" y="7938"/>
                </a:lnTo>
                <a:lnTo>
                  <a:pt x="17096" y="7913"/>
                </a:lnTo>
                <a:lnTo>
                  <a:pt x="17316" y="8109"/>
                </a:lnTo>
                <a:lnTo>
                  <a:pt x="17536" y="8231"/>
                </a:lnTo>
                <a:lnTo>
                  <a:pt x="17780" y="8329"/>
                </a:lnTo>
                <a:lnTo>
                  <a:pt x="18024" y="8353"/>
                </a:lnTo>
                <a:lnTo>
                  <a:pt x="18171" y="8353"/>
                </a:lnTo>
                <a:lnTo>
                  <a:pt x="18318" y="8304"/>
                </a:lnTo>
                <a:lnTo>
                  <a:pt x="18415" y="8255"/>
                </a:lnTo>
                <a:lnTo>
                  <a:pt x="18464" y="8158"/>
                </a:lnTo>
                <a:lnTo>
                  <a:pt x="18513" y="8060"/>
                </a:lnTo>
                <a:lnTo>
                  <a:pt x="18488" y="7962"/>
                </a:lnTo>
                <a:lnTo>
                  <a:pt x="18440" y="7865"/>
                </a:lnTo>
                <a:lnTo>
                  <a:pt x="18342" y="7791"/>
                </a:lnTo>
                <a:lnTo>
                  <a:pt x="18244" y="7767"/>
                </a:lnTo>
                <a:lnTo>
                  <a:pt x="18147" y="7767"/>
                </a:lnTo>
                <a:lnTo>
                  <a:pt x="18024" y="7791"/>
                </a:lnTo>
                <a:lnTo>
                  <a:pt x="17902" y="7767"/>
                </a:lnTo>
                <a:lnTo>
                  <a:pt x="17756" y="7718"/>
                </a:lnTo>
                <a:lnTo>
                  <a:pt x="17634" y="7645"/>
                </a:lnTo>
                <a:lnTo>
                  <a:pt x="17780" y="7523"/>
                </a:lnTo>
                <a:lnTo>
                  <a:pt x="17927" y="7376"/>
                </a:lnTo>
                <a:lnTo>
                  <a:pt x="18049" y="7230"/>
                </a:lnTo>
                <a:lnTo>
                  <a:pt x="18122" y="7059"/>
                </a:lnTo>
                <a:lnTo>
                  <a:pt x="18171" y="6888"/>
                </a:lnTo>
                <a:lnTo>
                  <a:pt x="18171" y="6717"/>
                </a:lnTo>
                <a:lnTo>
                  <a:pt x="18147" y="6546"/>
                </a:lnTo>
                <a:lnTo>
                  <a:pt x="18073" y="6424"/>
                </a:lnTo>
                <a:lnTo>
                  <a:pt x="18000" y="6326"/>
                </a:lnTo>
                <a:lnTo>
                  <a:pt x="17902" y="6253"/>
                </a:lnTo>
                <a:lnTo>
                  <a:pt x="17805" y="6204"/>
                </a:lnTo>
                <a:lnTo>
                  <a:pt x="17683" y="6179"/>
                </a:lnTo>
                <a:lnTo>
                  <a:pt x="17560" y="6179"/>
                </a:lnTo>
                <a:lnTo>
                  <a:pt x="17438" y="6204"/>
                </a:lnTo>
                <a:lnTo>
                  <a:pt x="17341" y="6228"/>
                </a:lnTo>
                <a:lnTo>
                  <a:pt x="17243" y="6277"/>
                </a:lnTo>
                <a:lnTo>
                  <a:pt x="17145" y="6326"/>
                </a:lnTo>
                <a:lnTo>
                  <a:pt x="17048" y="6424"/>
                </a:lnTo>
                <a:lnTo>
                  <a:pt x="16974" y="6497"/>
                </a:lnTo>
                <a:lnTo>
                  <a:pt x="16925" y="6619"/>
                </a:lnTo>
                <a:lnTo>
                  <a:pt x="16852" y="6790"/>
                </a:lnTo>
                <a:lnTo>
                  <a:pt x="16803" y="6985"/>
                </a:lnTo>
                <a:lnTo>
                  <a:pt x="16803" y="7181"/>
                </a:lnTo>
                <a:lnTo>
                  <a:pt x="16828" y="7376"/>
                </a:lnTo>
                <a:lnTo>
                  <a:pt x="16706" y="7376"/>
                </a:lnTo>
                <a:lnTo>
                  <a:pt x="16584" y="7352"/>
                </a:lnTo>
                <a:lnTo>
                  <a:pt x="16559" y="7034"/>
                </a:lnTo>
                <a:lnTo>
                  <a:pt x="16535" y="6717"/>
                </a:lnTo>
                <a:lnTo>
                  <a:pt x="16486" y="6399"/>
                </a:lnTo>
                <a:lnTo>
                  <a:pt x="16413" y="6082"/>
                </a:lnTo>
                <a:lnTo>
                  <a:pt x="16315" y="5764"/>
                </a:lnTo>
                <a:lnTo>
                  <a:pt x="16217" y="5471"/>
                </a:lnTo>
                <a:lnTo>
                  <a:pt x="16095" y="5178"/>
                </a:lnTo>
                <a:lnTo>
                  <a:pt x="15949" y="4885"/>
                </a:lnTo>
                <a:lnTo>
                  <a:pt x="15802" y="4616"/>
                </a:lnTo>
                <a:lnTo>
                  <a:pt x="15631" y="4323"/>
                </a:lnTo>
                <a:lnTo>
                  <a:pt x="15436" y="4079"/>
                </a:lnTo>
                <a:lnTo>
                  <a:pt x="15240" y="3810"/>
                </a:lnTo>
                <a:lnTo>
                  <a:pt x="15020" y="3566"/>
                </a:lnTo>
                <a:lnTo>
                  <a:pt x="14801" y="3322"/>
                </a:lnTo>
                <a:lnTo>
                  <a:pt x="14556" y="3102"/>
                </a:lnTo>
                <a:lnTo>
                  <a:pt x="14312" y="2882"/>
                </a:lnTo>
                <a:lnTo>
                  <a:pt x="14044" y="2663"/>
                </a:lnTo>
                <a:lnTo>
                  <a:pt x="13750" y="2467"/>
                </a:lnTo>
                <a:lnTo>
                  <a:pt x="13457" y="2272"/>
                </a:lnTo>
                <a:lnTo>
                  <a:pt x="13164" y="2101"/>
                </a:lnTo>
                <a:lnTo>
                  <a:pt x="12847" y="1930"/>
                </a:lnTo>
                <a:lnTo>
                  <a:pt x="12529" y="1783"/>
                </a:lnTo>
                <a:lnTo>
                  <a:pt x="12212" y="1637"/>
                </a:lnTo>
                <a:lnTo>
                  <a:pt x="11870" y="1515"/>
                </a:lnTo>
                <a:lnTo>
                  <a:pt x="11528" y="1393"/>
                </a:lnTo>
                <a:lnTo>
                  <a:pt x="11162" y="1295"/>
                </a:lnTo>
                <a:lnTo>
                  <a:pt x="10795" y="1222"/>
                </a:lnTo>
                <a:lnTo>
                  <a:pt x="10429" y="1148"/>
                </a:lnTo>
                <a:lnTo>
                  <a:pt x="10063" y="1099"/>
                </a:lnTo>
                <a:lnTo>
                  <a:pt x="9672" y="1051"/>
                </a:lnTo>
                <a:lnTo>
                  <a:pt x="9281" y="1026"/>
                </a:lnTo>
                <a:lnTo>
                  <a:pt x="8353" y="1026"/>
                </a:lnTo>
                <a:lnTo>
                  <a:pt x="7816" y="1075"/>
                </a:lnTo>
                <a:lnTo>
                  <a:pt x="7278" y="1148"/>
                </a:lnTo>
                <a:lnTo>
                  <a:pt x="6765" y="1270"/>
                </a:lnTo>
                <a:lnTo>
                  <a:pt x="6619" y="1051"/>
                </a:lnTo>
                <a:lnTo>
                  <a:pt x="6472" y="880"/>
                </a:lnTo>
                <a:lnTo>
                  <a:pt x="6301" y="709"/>
                </a:lnTo>
                <a:lnTo>
                  <a:pt x="6155" y="562"/>
                </a:lnTo>
                <a:lnTo>
                  <a:pt x="5984" y="440"/>
                </a:lnTo>
                <a:lnTo>
                  <a:pt x="5837" y="342"/>
                </a:lnTo>
                <a:lnTo>
                  <a:pt x="5520" y="196"/>
                </a:lnTo>
                <a:lnTo>
                  <a:pt x="5251" y="98"/>
                </a:lnTo>
                <a:lnTo>
                  <a:pt x="5031" y="49"/>
                </a:lnTo>
                <a:lnTo>
                  <a:pt x="4836" y="0"/>
                </a:lnTo>
                <a:close/>
              </a:path>
            </a:pathLst>
          </a:custGeom>
          <a:solidFill>
            <a:srgbClr val="0506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Figure">
            <a:extLst>
              <a:ext uri="{FF2B5EF4-FFF2-40B4-BE49-F238E27FC236}">
                <a16:creationId xmlns:a16="http://schemas.microsoft.com/office/drawing/2014/main" id="{F6FBE1A9-8939-4D35-AAE5-19BF66D1F981}"/>
              </a:ext>
            </a:extLst>
          </p:cNvPr>
          <p:cNvSpPr/>
          <p:nvPr/>
        </p:nvSpPr>
        <p:spPr>
          <a:xfrm>
            <a:off x="281696" y="3151018"/>
            <a:ext cx="1991215" cy="806875"/>
          </a:xfrm>
          <a:custGeom>
            <a:avLst/>
            <a:gdLst/>
            <a:ahLst/>
            <a:cxnLst>
              <a:cxn ang="0">
                <a:pos x="wd2" y="hd2"/>
              </a:cxn>
              <a:cxn ang="5400000">
                <a:pos x="wd2" y="hd2"/>
              </a:cxn>
              <a:cxn ang="10800000">
                <a:pos x="wd2" y="hd2"/>
              </a:cxn>
              <a:cxn ang="16200000">
                <a:pos x="wd2" y="hd2"/>
              </a:cxn>
            </a:cxnLst>
            <a:rect l="0" t="0" r="r" b="b"/>
            <a:pathLst>
              <a:path w="21295" h="20880" extrusionOk="0">
                <a:moveTo>
                  <a:pt x="20692" y="15"/>
                </a:moveTo>
                <a:lnTo>
                  <a:pt x="15815" y="1777"/>
                </a:lnTo>
                <a:cubicBezTo>
                  <a:pt x="15486" y="1895"/>
                  <a:pt x="15413" y="2459"/>
                  <a:pt x="15669" y="3023"/>
                </a:cubicBezTo>
                <a:lnTo>
                  <a:pt x="16820" y="5608"/>
                </a:lnTo>
                <a:cubicBezTo>
                  <a:pt x="16089" y="6972"/>
                  <a:pt x="15039" y="8734"/>
                  <a:pt x="13897" y="9839"/>
                </a:cubicBezTo>
                <a:cubicBezTo>
                  <a:pt x="11541" y="12119"/>
                  <a:pt x="9011" y="12001"/>
                  <a:pt x="6910" y="10145"/>
                </a:cubicBezTo>
                <a:cubicBezTo>
                  <a:pt x="4061" y="7630"/>
                  <a:pt x="3239" y="4010"/>
                  <a:pt x="2481" y="3235"/>
                </a:cubicBezTo>
                <a:cubicBezTo>
                  <a:pt x="1960" y="2694"/>
                  <a:pt x="1348" y="2811"/>
                  <a:pt x="873" y="3564"/>
                </a:cubicBezTo>
                <a:cubicBezTo>
                  <a:pt x="-141" y="5138"/>
                  <a:pt x="-305" y="8852"/>
                  <a:pt x="554" y="10944"/>
                </a:cubicBezTo>
                <a:cubicBezTo>
                  <a:pt x="2188" y="15174"/>
                  <a:pt x="4974" y="18841"/>
                  <a:pt x="6865" y="19828"/>
                </a:cubicBezTo>
                <a:cubicBezTo>
                  <a:pt x="9605" y="21497"/>
                  <a:pt x="12262" y="21074"/>
                  <a:pt x="14363" y="19311"/>
                </a:cubicBezTo>
                <a:cubicBezTo>
                  <a:pt x="16555" y="17642"/>
                  <a:pt x="18646" y="13905"/>
                  <a:pt x="19614" y="11907"/>
                </a:cubicBezTo>
                <a:lnTo>
                  <a:pt x="20811" y="14587"/>
                </a:lnTo>
                <a:cubicBezTo>
                  <a:pt x="21067" y="15151"/>
                  <a:pt x="21277" y="14916"/>
                  <a:pt x="21277" y="14046"/>
                </a:cubicBezTo>
                <a:lnTo>
                  <a:pt x="21295" y="1378"/>
                </a:lnTo>
                <a:cubicBezTo>
                  <a:pt x="21295" y="508"/>
                  <a:pt x="21021" y="-103"/>
                  <a:pt x="20692" y="15"/>
                </a:cubicBezTo>
                <a:close/>
              </a:path>
            </a:pathLst>
          </a:custGeom>
          <a:gradFill flip="none" rotWithShape="1">
            <a:gsLst>
              <a:gs pos="100000">
                <a:srgbClr val="FE7600">
                  <a:lumMod val="75000"/>
                </a:srgbClr>
              </a:gs>
              <a:gs pos="0">
                <a:srgbClr val="FE7600"/>
              </a:gs>
            </a:gsLst>
            <a:lin ang="0" scaled="1"/>
            <a:tileRect/>
          </a:gradFill>
          <a:ln w="25400" cap="flat">
            <a:noFill/>
            <a:prstDash val="solid"/>
            <a:miter lim="400000"/>
          </a:ln>
          <a:effectLst/>
          <a:sp3d/>
        </p:spPr>
        <p:txBody>
          <a:bodyPr rot="0" spcFirstLastPara="1" vertOverflow="overflow" horzOverflow="overflow" vert="horz" wrap="square" lIns="38100" tIns="38100" rIns="38100" bIns="38100" numCol="1" spcCol="3810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3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7" name="Freeform: Shape 26">
            <a:extLst>
              <a:ext uri="{FF2B5EF4-FFF2-40B4-BE49-F238E27FC236}">
                <a16:creationId xmlns:a16="http://schemas.microsoft.com/office/drawing/2014/main" id="{E29807C6-1CAA-4508-8495-1619A7334D20}"/>
              </a:ext>
            </a:extLst>
          </p:cNvPr>
          <p:cNvSpPr/>
          <p:nvPr/>
        </p:nvSpPr>
        <p:spPr>
          <a:xfrm>
            <a:off x="290298" y="1107471"/>
            <a:ext cx="5195652" cy="2803811"/>
          </a:xfrm>
          <a:custGeom>
            <a:avLst/>
            <a:gdLst>
              <a:gd name="connsiteX0" fmla="*/ 1501102 w 7726629"/>
              <a:gd name="connsiteY0" fmla="*/ 914 h 3920548"/>
              <a:gd name="connsiteX1" fmla="*/ 2022430 w 7726629"/>
              <a:gd name="connsiteY1" fmla="*/ 93260 h 3920548"/>
              <a:gd name="connsiteX2" fmla="*/ 3602316 w 7726629"/>
              <a:gd name="connsiteY2" fmla="*/ 1367093 h 3920548"/>
              <a:gd name="connsiteX3" fmla="*/ 3755970 w 7726629"/>
              <a:gd name="connsiteY3" fmla="*/ 1527103 h 3920548"/>
              <a:gd name="connsiteX4" fmla="*/ 3630482 w 7726629"/>
              <a:gd name="connsiteY4" fmla="*/ 1573297 h 3920548"/>
              <a:gd name="connsiteX5" fmla="*/ 3584915 w 7726629"/>
              <a:gd name="connsiteY5" fmla="*/ 1602081 h 3920548"/>
              <a:gd name="connsiteX6" fmla="*/ 4251015 w 7726629"/>
              <a:gd name="connsiteY6" fmla="*/ 2247211 h 3920548"/>
              <a:gd name="connsiteX7" fmla="*/ 4263428 w 7726629"/>
              <a:gd name="connsiteY7" fmla="*/ 2231508 h 3920548"/>
              <a:gd name="connsiteX8" fmla="*/ 4314137 w 7726629"/>
              <a:gd name="connsiteY8" fmla="*/ 2108176 h 3920548"/>
              <a:gd name="connsiteX9" fmla="*/ 4457570 w 7726629"/>
              <a:gd name="connsiteY9" fmla="*/ 2259327 h 3920548"/>
              <a:gd name="connsiteX10" fmla="*/ 6414726 w 7726629"/>
              <a:gd name="connsiteY10" fmla="*/ 3407390 h 3920548"/>
              <a:gd name="connsiteX11" fmla="*/ 7127166 w 7726629"/>
              <a:gd name="connsiteY11" fmla="*/ 3100088 h 3920548"/>
              <a:gd name="connsiteX12" fmla="*/ 7026764 w 7726629"/>
              <a:gd name="connsiteY12" fmla="*/ 2999730 h 3920548"/>
              <a:gd name="connsiteX13" fmla="*/ 7063671 w 7726629"/>
              <a:gd name="connsiteY13" fmla="*/ 2907004 h 3920548"/>
              <a:gd name="connsiteX14" fmla="*/ 7602068 w 7726629"/>
              <a:gd name="connsiteY14" fmla="*/ 2896828 h 3920548"/>
              <a:gd name="connsiteX15" fmla="*/ 7726610 w 7726629"/>
              <a:gd name="connsiteY15" fmla="*/ 3023854 h 3920548"/>
              <a:gd name="connsiteX16" fmla="*/ 7716465 w 7726629"/>
              <a:gd name="connsiteY16" fmla="*/ 3562313 h 3920548"/>
              <a:gd name="connsiteX17" fmla="*/ 7623758 w 7726629"/>
              <a:gd name="connsiteY17" fmla="*/ 3599158 h 3920548"/>
              <a:gd name="connsiteX18" fmla="*/ 7485223 w 7726629"/>
              <a:gd name="connsiteY18" fmla="*/ 3460727 h 3920548"/>
              <a:gd name="connsiteX19" fmla="*/ 6450234 w 7726629"/>
              <a:gd name="connsiteY19" fmla="*/ 3911636 h 3920548"/>
              <a:gd name="connsiteX20" fmla="*/ 4124876 w 7726629"/>
              <a:gd name="connsiteY20" fmla="*/ 2639003 h 3920548"/>
              <a:gd name="connsiteX21" fmla="*/ 3949608 w 7726629"/>
              <a:gd name="connsiteY21" fmla="*/ 2457411 h 3920548"/>
              <a:gd name="connsiteX22" fmla="*/ 4075292 w 7726629"/>
              <a:gd name="connsiteY22" fmla="*/ 2411948 h 3920548"/>
              <a:gd name="connsiteX23" fmla="*/ 4084467 w 7726629"/>
              <a:gd name="connsiteY23" fmla="*/ 2406216 h 3920548"/>
              <a:gd name="connsiteX24" fmla="*/ 3434669 w 7726629"/>
              <a:gd name="connsiteY24" fmla="*/ 1776874 h 3920548"/>
              <a:gd name="connsiteX25" fmla="*/ 3394037 w 7726629"/>
              <a:gd name="connsiteY25" fmla="*/ 1877596 h 3920548"/>
              <a:gd name="connsiteX26" fmla="*/ 3264524 w 7726629"/>
              <a:gd name="connsiteY26" fmla="*/ 1742934 h 3920548"/>
              <a:gd name="connsiteX27" fmla="*/ 2002166 w 7726629"/>
              <a:gd name="connsiteY27" fmla="*/ 626688 h 3920548"/>
              <a:gd name="connsiteX28" fmla="*/ 427389 w 7726629"/>
              <a:gd name="connsiteY28" fmla="*/ 900950 h 3920548"/>
              <a:gd name="connsiteX29" fmla="*/ 134002 w 7726629"/>
              <a:gd name="connsiteY29" fmla="*/ 942886 h 3920548"/>
              <a:gd name="connsiteX30" fmla="*/ 89597 w 7726629"/>
              <a:gd name="connsiteY30" fmla="*/ 526321 h 3920548"/>
              <a:gd name="connsiteX31" fmla="*/ 1501102 w 7726629"/>
              <a:gd name="connsiteY31" fmla="*/ 914 h 3920548"/>
              <a:gd name="connsiteX0" fmla="*/ 1501102 w 7726629"/>
              <a:gd name="connsiteY0" fmla="*/ 914 h 3920548"/>
              <a:gd name="connsiteX1" fmla="*/ 2022430 w 7726629"/>
              <a:gd name="connsiteY1" fmla="*/ 93260 h 3920548"/>
              <a:gd name="connsiteX2" fmla="*/ 3602316 w 7726629"/>
              <a:gd name="connsiteY2" fmla="*/ 1367093 h 3920548"/>
              <a:gd name="connsiteX3" fmla="*/ 3755970 w 7726629"/>
              <a:gd name="connsiteY3" fmla="*/ 1527103 h 3920548"/>
              <a:gd name="connsiteX4" fmla="*/ 3630482 w 7726629"/>
              <a:gd name="connsiteY4" fmla="*/ 1573297 h 3920548"/>
              <a:gd name="connsiteX5" fmla="*/ 3584915 w 7726629"/>
              <a:gd name="connsiteY5" fmla="*/ 1602081 h 3920548"/>
              <a:gd name="connsiteX6" fmla="*/ 4251015 w 7726629"/>
              <a:gd name="connsiteY6" fmla="*/ 2247211 h 3920548"/>
              <a:gd name="connsiteX7" fmla="*/ 4263428 w 7726629"/>
              <a:gd name="connsiteY7" fmla="*/ 2231508 h 3920548"/>
              <a:gd name="connsiteX8" fmla="*/ 4314137 w 7726629"/>
              <a:gd name="connsiteY8" fmla="*/ 2108176 h 3920548"/>
              <a:gd name="connsiteX9" fmla="*/ 4457570 w 7726629"/>
              <a:gd name="connsiteY9" fmla="*/ 2259327 h 3920548"/>
              <a:gd name="connsiteX10" fmla="*/ 6414726 w 7726629"/>
              <a:gd name="connsiteY10" fmla="*/ 3407390 h 3920548"/>
              <a:gd name="connsiteX11" fmla="*/ 7127166 w 7726629"/>
              <a:gd name="connsiteY11" fmla="*/ 3100088 h 3920548"/>
              <a:gd name="connsiteX12" fmla="*/ 7026764 w 7726629"/>
              <a:gd name="connsiteY12" fmla="*/ 2999730 h 3920548"/>
              <a:gd name="connsiteX13" fmla="*/ 7063671 w 7726629"/>
              <a:gd name="connsiteY13" fmla="*/ 2907004 h 3920548"/>
              <a:gd name="connsiteX14" fmla="*/ 7602068 w 7726629"/>
              <a:gd name="connsiteY14" fmla="*/ 2896828 h 3920548"/>
              <a:gd name="connsiteX15" fmla="*/ 7726610 w 7726629"/>
              <a:gd name="connsiteY15" fmla="*/ 3023854 h 3920548"/>
              <a:gd name="connsiteX16" fmla="*/ 7716465 w 7726629"/>
              <a:gd name="connsiteY16" fmla="*/ 3562313 h 3920548"/>
              <a:gd name="connsiteX17" fmla="*/ 7623758 w 7726629"/>
              <a:gd name="connsiteY17" fmla="*/ 3599158 h 3920548"/>
              <a:gd name="connsiteX18" fmla="*/ 7485223 w 7726629"/>
              <a:gd name="connsiteY18" fmla="*/ 3460727 h 3920548"/>
              <a:gd name="connsiteX19" fmla="*/ 6450234 w 7726629"/>
              <a:gd name="connsiteY19" fmla="*/ 3911636 h 3920548"/>
              <a:gd name="connsiteX20" fmla="*/ 4124876 w 7726629"/>
              <a:gd name="connsiteY20" fmla="*/ 2639003 h 3920548"/>
              <a:gd name="connsiteX21" fmla="*/ 3949608 w 7726629"/>
              <a:gd name="connsiteY21" fmla="*/ 2457411 h 3920548"/>
              <a:gd name="connsiteX22" fmla="*/ 4075292 w 7726629"/>
              <a:gd name="connsiteY22" fmla="*/ 2411948 h 3920548"/>
              <a:gd name="connsiteX23" fmla="*/ 3434669 w 7726629"/>
              <a:gd name="connsiteY23" fmla="*/ 1776874 h 3920548"/>
              <a:gd name="connsiteX24" fmla="*/ 3394037 w 7726629"/>
              <a:gd name="connsiteY24" fmla="*/ 1877596 h 3920548"/>
              <a:gd name="connsiteX25" fmla="*/ 3264524 w 7726629"/>
              <a:gd name="connsiteY25" fmla="*/ 1742934 h 3920548"/>
              <a:gd name="connsiteX26" fmla="*/ 2002166 w 7726629"/>
              <a:gd name="connsiteY26" fmla="*/ 626688 h 3920548"/>
              <a:gd name="connsiteX27" fmla="*/ 427389 w 7726629"/>
              <a:gd name="connsiteY27" fmla="*/ 900950 h 3920548"/>
              <a:gd name="connsiteX28" fmla="*/ 134002 w 7726629"/>
              <a:gd name="connsiteY28" fmla="*/ 942886 h 3920548"/>
              <a:gd name="connsiteX29" fmla="*/ 89597 w 7726629"/>
              <a:gd name="connsiteY29" fmla="*/ 526321 h 3920548"/>
              <a:gd name="connsiteX30" fmla="*/ 1501102 w 7726629"/>
              <a:gd name="connsiteY30" fmla="*/ 914 h 3920548"/>
              <a:gd name="connsiteX0" fmla="*/ 1501102 w 7726629"/>
              <a:gd name="connsiteY0" fmla="*/ 914 h 3920548"/>
              <a:gd name="connsiteX1" fmla="*/ 2022430 w 7726629"/>
              <a:gd name="connsiteY1" fmla="*/ 93260 h 3920548"/>
              <a:gd name="connsiteX2" fmla="*/ 3602316 w 7726629"/>
              <a:gd name="connsiteY2" fmla="*/ 1367093 h 3920548"/>
              <a:gd name="connsiteX3" fmla="*/ 3755970 w 7726629"/>
              <a:gd name="connsiteY3" fmla="*/ 1527103 h 3920548"/>
              <a:gd name="connsiteX4" fmla="*/ 3630482 w 7726629"/>
              <a:gd name="connsiteY4" fmla="*/ 1573297 h 3920548"/>
              <a:gd name="connsiteX5" fmla="*/ 3584915 w 7726629"/>
              <a:gd name="connsiteY5" fmla="*/ 1602081 h 3920548"/>
              <a:gd name="connsiteX6" fmla="*/ 4251015 w 7726629"/>
              <a:gd name="connsiteY6" fmla="*/ 2247211 h 3920548"/>
              <a:gd name="connsiteX7" fmla="*/ 4263428 w 7726629"/>
              <a:gd name="connsiteY7" fmla="*/ 2231508 h 3920548"/>
              <a:gd name="connsiteX8" fmla="*/ 4314137 w 7726629"/>
              <a:gd name="connsiteY8" fmla="*/ 2108176 h 3920548"/>
              <a:gd name="connsiteX9" fmla="*/ 4457570 w 7726629"/>
              <a:gd name="connsiteY9" fmla="*/ 2259327 h 3920548"/>
              <a:gd name="connsiteX10" fmla="*/ 6414726 w 7726629"/>
              <a:gd name="connsiteY10" fmla="*/ 3407390 h 3920548"/>
              <a:gd name="connsiteX11" fmla="*/ 7127166 w 7726629"/>
              <a:gd name="connsiteY11" fmla="*/ 3100088 h 3920548"/>
              <a:gd name="connsiteX12" fmla="*/ 7026764 w 7726629"/>
              <a:gd name="connsiteY12" fmla="*/ 2999730 h 3920548"/>
              <a:gd name="connsiteX13" fmla="*/ 7063671 w 7726629"/>
              <a:gd name="connsiteY13" fmla="*/ 2907004 h 3920548"/>
              <a:gd name="connsiteX14" fmla="*/ 7602068 w 7726629"/>
              <a:gd name="connsiteY14" fmla="*/ 2896828 h 3920548"/>
              <a:gd name="connsiteX15" fmla="*/ 7726610 w 7726629"/>
              <a:gd name="connsiteY15" fmla="*/ 3023854 h 3920548"/>
              <a:gd name="connsiteX16" fmla="*/ 7716465 w 7726629"/>
              <a:gd name="connsiteY16" fmla="*/ 3562313 h 3920548"/>
              <a:gd name="connsiteX17" fmla="*/ 7623758 w 7726629"/>
              <a:gd name="connsiteY17" fmla="*/ 3599158 h 3920548"/>
              <a:gd name="connsiteX18" fmla="*/ 7485223 w 7726629"/>
              <a:gd name="connsiteY18" fmla="*/ 3460727 h 3920548"/>
              <a:gd name="connsiteX19" fmla="*/ 6450234 w 7726629"/>
              <a:gd name="connsiteY19" fmla="*/ 3911636 h 3920548"/>
              <a:gd name="connsiteX20" fmla="*/ 4124876 w 7726629"/>
              <a:gd name="connsiteY20" fmla="*/ 2639003 h 3920548"/>
              <a:gd name="connsiteX21" fmla="*/ 3949608 w 7726629"/>
              <a:gd name="connsiteY21" fmla="*/ 2457411 h 3920548"/>
              <a:gd name="connsiteX22" fmla="*/ 4075292 w 7726629"/>
              <a:gd name="connsiteY22" fmla="*/ 2411948 h 3920548"/>
              <a:gd name="connsiteX23" fmla="*/ 3394037 w 7726629"/>
              <a:gd name="connsiteY23" fmla="*/ 1877596 h 3920548"/>
              <a:gd name="connsiteX24" fmla="*/ 3264524 w 7726629"/>
              <a:gd name="connsiteY24" fmla="*/ 1742934 h 3920548"/>
              <a:gd name="connsiteX25" fmla="*/ 2002166 w 7726629"/>
              <a:gd name="connsiteY25" fmla="*/ 626688 h 3920548"/>
              <a:gd name="connsiteX26" fmla="*/ 427389 w 7726629"/>
              <a:gd name="connsiteY26" fmla="*/ 900950 h 3920548"/>
              <a:gd name="connsiteX27" fmla="*/ 134002 w 7726629"/>
              <a:gd name="connsiteY27" fmla="*/ 942886 h 3920548"/>
              <a:gd name="connsiteX28" fmla="*/ 89597 w 7726629"/>
              <a:gd name="connsiteY28" fmla="*/ 526321 h 3920548"/>
              <a:gd name="connsiteX29" fmla="*/ 1501102 w 7726629"/>
              <a:gd name="connsiteY29" fmla="*/ 914 h 3920548"/>
              <a:gd name="connsiteX0" fmla="*/ 1501102 w 7726629"/>
              <a:gd name="connsiteY0" fmla="*/ 914 h 3920548"/>
              <a:gd name="connsiteX1" fmla="*/ 2022430 w 7726629"/>
              <a:gd name="connsiteY1" fmla="*/ 93260 h 3920548"/>
              <a:gd name="connsiteX2" fmla="*/ 3602316 w 7726629"/>
              <a:gd name="connsiteY2" fmla="*/ 1367093 h 3920548"/>
              <a:gd name="connsiteX3" fmla="*/ 3755970 w 7726629"/>
              <a:gd name="connsiteY3" fmla="*/ 1527103 h 3920548"/>
              <a:gd name="connsiteX4" fmla="*/ 3630482 w 7726629"/>
              <a:gd name="connsiteY4" fmla="*/ 1573297 h 3920548"/>
              <a:gd name="connsiteX5" fmla="*/ 3584915 w 7726629"/>
              <a:gd name="connsiteY5" fmla="*/ 1602081 h 3920548"/>
              <a:gd name="connsiteX6" fmla="*/ 4251015 w 7726629"/>
              <a:gd name="connsiteY6" fmla="*/ 2247211 h 3920548"/>
              <a:gd name="connsiteX7" fmla="*/ 4263428 w 7726629"/>
              <a:gd name="connsiteY7" fmla="*/ 2231508 h 3920548"/>
              <a:gd name="connsiteX8" fmla="*/ 4314137 w 7726629"/>
              <a:gd name="connsiteY8" fmla="*/ 2108176 h 3920548"/>
              <a:gd name="connsiteX9" fmla="*/ 4457570 w 7726629"/>
              <a:gd name="connsiteY9" fmla="*/ 2259327 h 3920548"/>
              <a:gd name="connsiteX10" fmla="*/ 6414726 w 7726629"/>
              <a:gd name="connsiteY10" fmla="*/ 3407390 h 3920548"/>
              <a:gd name="connsiteX11" fmla="*/ 7127166 w 7726629"/>
              <a:gd name="connsiteY11" fmla="*/ 3100088 h 3920548"/>
              <a:gd name="connsiteX12" fmla="*/ 7026764 w 7726629"/>
              <a:gd name="connsiteY12" fmla="*/ 2999730 h 3920548"/>
              <a:gd name="connsiteX13" fmla="*/ 7063671 w 7726629"/>
              <a:gd name="connsiteY13" fmla="*/ 2907004 h 3920548"/>
              <a:gd name="connsiteX14" fmla="*/ 7602068 w 7726629"/>
              <a:gd name="connsiteY14" fmla="*/ 2896828 h 3920548"/>
              <a:gd name="connsiteX15" fmla="*/ 7726610 w 7726629"/>
              <a:gd name="connsiteY15" fmla="*/ 3023854 h 3920548"/>
              <a:gd name="connsiteX16" fmla="*/ 7716465 w 7726629"/>
              <a:gd name="connsiteY16" fmla="*/ 3562313 h 3920548"/>
              <a:gd name="connsiteX17" fmla="*/ 7623758 w 7726629"/>
              <a:gd name="connsiteY17" fmla="*/ 3599158 h 3920548"/>
              <a:gd name="connsiteX18" fmla="*/ 7485223 w 7726629"/>
              <a:gd name="connsiteY18" fmla="*/ 3460727 h 3920548"/>
              <a:gd name="connsiteX19" fmla="*/ 6450234 w 7726629"/>
              <a:gd name="connsiteY19" fmla="*/ 3911636 h 3920548"/>
              <a:gd name="connsiteX20" fmla="*/ 4124876 w 7726629"/>
              <a:gd name="connsiteY20" fmla="*/ 2639003 h 3920548"/>
              <a:gd name="connsiteX21" fmla="*/ 3949608 w 7726629"/>
              <a:gd name="connsiteY21" fmla="*/ 2457411 h 3920548"/>
              <a:gd name="connsiteX22" fmla="*/ 3394037 w 7726629"/>
              <a:gd name="connsiteY22" fmla="*/ 1877596 h 3920548"/>
              <a:gd name="connsiteX23" fmla="*/ 3264524 w 7726629"/>
              <a:gd name="connsiteY23" fmla="*/ 1742934 h 3920548"/>
              <a:gd name="connsiteX24" fmla="*/ 2002166 w 7726629"/>
              <a:gd name="connsiteY24" fmla="*/ 626688 h 3920548"/>
              <a:gd name="connsiteX25" fmla="*/ 427389 w 7726629"/>
              <a:gd name="connsiteY25" fmla="*/ 900950 h 3920548"/>
              <a:gd name="connsiteX26" fmla="*/ 134002 w 7726629"/>
              <a:gd name="connsiteY26" fmla="*/ 942886 h 3920548"/>
              <a:gd name="connsiteX27" fmla="*/ 89597 w 7726629"/>
              <a:gd name="connsiteY27" fmla="*/ 526321 h 3920548"/>
              <a:gd name="connsiteX28" fmla="*/ 1501102 w 7726629"/>
              <a:gd name="connsiteY28" fmla="*/ 914 h 3920548"/>
              <a:gd name="connsiteX0" fmla="*/ 1501102 w 7726629"/>
              <a:gd name="connsiteY0" fmla="*/ 914 h 3920548"/>
              <a:gd name="connsiteX1" fmla="*/ 2022430 w 7726629"/>
              <a:gd name="connsiteY1" fmla="*/ 93260 h 3920548"/>
              <a:gd name="connsiteX2" fmla="*/ 3602316 w 7726629"/>
              <a:gd name="connsiteY2" fmla="*/ 1367093 h 3920548"/>
              <a:gd name="connsiteX3" fmla="*/ 3755970 w 7726629"/>
              <a:gd name="connsiteY3" fmla="*/ 1527103 h 3920548"/>
              <a:gd name="connsiteX4" fmla="*/ 3630482 w 7726629"/>
              <a:gd name="connsiteY4" fmla="*/ 1573297 h 3920548"/>
              <a:gd name="connsiteX5" fmla="*/ 3584915 w 7726629"/>
              <a:gd name="connsiteY5" fmla="*/ 1602081 h 3920548"/>
              <a:gd name="connsiteX6" fmla="*/ 4251015 w 7726629"/>
              <a:gd name="connsiteY6" fmla="*/ 2247211 h 3920548"/>
              <a:gd name="connsiteX7" fmla="*/ 4314137 w 7726629"/>
              <a:gd name="connsiteY7" fmla="*/ 2108176 h 3920548"/>
              <a:gd name="connsiteX8" fmla="*/ 4457570 w 7726629"/>
              <a:gd name="connsiteY8" fmla="*/ 2259327 h 3920548"/>
              <a:gd name="connsiteX9" fmla="*/ 6414726 w 7726629"/>
              <a:gd name="connsiteY9" fmla="*/ 3407390 h 3920548"/>
              <a:gd name="connsiteX10" fmla="*/ 7127166 w 7726629"/>
              <a:gd name="connsiteY10" fmla="*/ 3100088 h 3920548"/>
              <a:gd name="connsiteX11" fmla="*/ 7026764 w 7726629"/>
              <a:gd name="connsiteY11" fmla="*/ 2999730 h 3920548"/>
              <a:gd name="connsiteX12" fmla="*/ 7063671 w 7726629"/>
              <a:gd name="connsiteY12" fmla="*/ 2907004 h 3920548"/>
              <a:gd name="connsiteX13" fmla="*/ 7602068 w 7726629"/>
              <a:gd name="connsiteY13" fmla="*/ 2896828 h 3920548"/>
              <a:gd name="connsiteX14" fmla="*/ 7726610 w 7726629"/>
              <a:gd name="connsiteY14" fmla="*/ 3023854 h 3920548"/>
              <a:gd name="connsiteX15" fmla="*/ 7716465 w 7726629"/>
              <a:gd name="connsiteY15" fmla="*/ 3562313 h 3920548"/>
              <a:gd name="connsiteX16" fmla="*/ 7623758 w 7726629"/>
              <a:gd name="connsiteY16" fmla="*/ 3599158 h 3920548"/>
              <a:gd name="connsiteX17" fmla="*/ 7485223 w 7726629"/>
              <a:gd name="connsiteY17" fmla="*/ 3460727 h 3920548"/>
              <a:gd name="connsiteX18" fmla="*/ 6450234 w 7726629"/>
              <a:gd name="connsiteY18" fmla="*/ 3911636 h 3920548"/>
              <a:gd name="connsiteX19" fmla="*/ 4124876 w 7726629"/>
              <a:gd name="connsiteY19" fmla="*/ 2639003 h 3920548"/>
              <a:gd name="connsiteX20" fmla="*/ 3949608 w 7726629"/>
              <a:gd name="connsiteY20" fmla="*/ 2457411 h 3920548"/>
              <a:gd name="connsiteX21" fmla="*/ 3394037 w 7726629"/>
              <a:gd name="connsiteY21" fmla="*/ 1877596 h 3920548"/>
              <a:gd name="connsiteX22" fmla="*/ 3264524 w 7726629"/>
              <a:gd name="connsiteY22" fmla="*/ 1742934 h 3920548"/>
              <a:gd name="connsiteX23" fmla="*/ 2002166 w 7726629"/>
              <a:gd name="connsiteY23" fmla="*/ 626688 h 3920548"/>
              <a:gd name="connsiteX24" fmla="*/ 427389 w 7726629"/>
              <a:gd name="connsiteY24" fmla="*/ 900950 h 3920548"/>
              <a:gd name="connsiteX25" fmla="*/ 134002 w 7726629"/>
              <a:gd name="connsiteY25" fmla="*/ 942886 h 3920548"/>
              <a:gd name="connsiteX26" fmla="*/ 89597 w 7726629"/>
              <a:gd name="connsiteY26" fmla="*/ 526321 h 3920548"/>
              <a:gd name="connsiteX27" fmla="*/ 1501102 w 7726629"/>
              <a:gd name="connsiteY27" fmla="*/ 914 h 3920548"/>
              <a:gd name="connsiteX0" fmla="*/ 1501102 w 7726629"/>
              <a:gd name="connsiteY0" fmla="*/ 914 h 3920548"/>
              <a:gd name="connsiteX1" fmla="*/ 2022430 w 7726629"/>
              <a:gd name="connsiteY1" fmla="*/ 93260 h 3920548"/>
              <a:gd name="connsiteX2" fmla="*/ 3602316 w 7726629"/>
              <a:gd name="connsiteY2" fmla="*/ 1367093 h 3920548"/>
              <a:gd name="connsiteX3" fmla="*/ 3755970 w 7726629"/>
              <a:gd name="connsiteY3" fmla="*/ 1527103 h 3920548"/>
              <a:gd name="connsiteX4" fmla="*/ 3630482 w 7726629"/>
              <a:gd name="connsiteY4" fmla="*/ 1573297 h 3920548"/>
              <a:gd name="connsiteX5" fmla="*/ 3584915 w 7726629"/>
              <a:gd name="connsiteY5" fmla="*/ 1602081 h 3920548"/>
              <a:gd name="connsiteX6" fmla="*/ 4314137 w 7726629"/>
              <a:gd name="connsiteY6" fmla="*/ 2108176 h 3920548"/>
              <a:gd name="connsiteX7" fmla="*/ 4457570 w 7726629"/>
              <a:gd name="connsiteY7" fmla="*/ 2259327 h 3920548"/>
              <a:gd name="connsiteX8" fmla="*/ 6414726 w 7726629"/>
              <a:gd name="connsiteY8" fmla="*/ 3407390 h 3920548"/>
              <a:gd name="connsiteX9" fmla="*/ 7127166 w 7726629"/>
              <a:gd name="connsiteY9" fmla="*/ 3100088 h 3920548"/>
              <a:gd name="connsiteX10" fmla="*/ 7026764 w 7726629"/>
              <a:gd name="connsiteY10" fmla="*/ 2999730 h 3920548"/>
              <a:gd name="connsiteX11" fmla="*/ 7063671 w 7726629"/>
              <a:gd name="connsiteY11" fmla="*/ 2907004 h 3920548"/>
              <a:gd name="connsiteX12" fmla="*/ 7602068 w 7726629"/>
              <a:gd name="connsiteY12" fmla="*/ 2896828 h 3920548"/>
              <a:gd name="connsiteX13" fmla="*/ 7726610 w 7726629"/>
              <a:gd name="connsiteY13" fmla="*/ 3023854 h 3920548"/>
              <a:gd name="connsiteX14" fmla="*/ 7716465 w 7726629"/>
              <a:gd name="connsiteY14" fmla="*/ 3562313 h 3920548"/>
              <a:gd name="connsiteX15" fmla="*/ 7623758 w 7726629"/>
              <a:gd name="connsiteY15" fmla="*/ 3599158 h 3920548"/>
              <a:gd name="connsiteX16" fmla="*/ 7485223 w 7726629"/>
              <a:gd name="connsiteY16" fmla="*/ 3460727 h 3920548"/>
              <a:gd name="connsiteX17" fmla="*/ 6450234 w 7726629"/>
              <a:gd name="connsiteY17" fmla="*/ 3911636 h 3920548"/>
              <a:gd name="connsiteX18" fmla="*/ 4124876 w 7726629"/>
              <a:gd name="connsiteY18" fmla="*/ 2639003 h 3920548"/>
              <a:gd name="connsiteX19" fmla="*/ 3949608 w 7726629"/>
              <a:gd name="connsiteY19" fmla="*/ 2457411 h 3920548"/>
              <a:gd name="connsiteX20" fmla="*/ 3394037 w 7726629"/>
              <a:gd name="connsiteY20" fmla="*/ 1877596 h 3920548"/>
              <a:gd name="connsiteX21" fmla="*/ 3264524 w 7726629"/>
              <a:gd name="connsiteY21" fmla="*/ 1742934 h 3920548"/>
              <a:gd name="connsiteX22" fmla="*/ 2002166 w 7726629"/>
              <a:gd name="connsiteY22" fmla="*/ 626688 h 3920548"/>
              <a:gd name="connsiteX23" fmla="*/ 427389 w 7726629"/>
              <a:gd name="connsiteY23" fmla="*/ 900950 h 3920548"/>
              <a:gd name="connsiteX24" fmla="*/ 134002 w 7726629"/>
              <a:gd name="connsiteY24" fmla="*/ 942886 h 3920548"/>
              <a:gd name="connsiteX25" fmla="*/ 89597 w 7726629"/>
              <a:gd name="connsiteY25" fmla="*/ 526321 h 3920548"/>
              <a:gd name="connsiteX26" fmla="*/ 1501102 w 7726629"/>
              <a:gd name="connsiteY26" fmla="*/ 914 h 3920548"/>
              <a:gd name="connsiteX0" fmla="*/ 1501102 w 7726629"/>
              <a:gd name="connsiteY0" fmla="*/ 914 h 3920548"/>
              <a:gd name="connsiteX1" fmla="*/ 2022430 w 7726629"/>
              <a:gd name="connsiteY1" fmla="*/ 93260 h 3920548"/>
              <a:gd name="connsiteX2" fmla="*/ 3602316 w 7726629"/>
              <a:gd name="connsiteY2" fmla="*/ 1367093 h 3920548"/>
              <a:gd name="connsiteX3" fmla="*/ 3755970 w 7726629"/>
              <a:gd name="connsiteY3" fmla="*/ 1527103 h 3920548"/>
              <a:gd name="connsiteX4" fmla="*/ 3630482 w 7726629"/>
              <a:gd name="connsiteY4" fmla="*/ 1573297 h 3920548"/>
              <a:gd name="connsiteX5" fmla="*/ 4314137 w 7726629"/>
              <a:gd name="connsiteY5" fmla="*/ 2108176 h 3920548"/>
              <a:gd name="connsiteX6" fmla="*/ 4457570 w 7726629"/>
              <a:gd name="connsiteY6" fmla="*/ 2259327 h 3920548"/>
              <a:gd name="connsiteX7" fmla="*/ 6414726 w 7726629"/>
              <a:gd name="connsiteY7" fmla="*/ 3407390 h 3920548"/>
              <a:gd name="connsiteX8" fmla="*/ 7127166 w 7726629"/>
              <a:gd name="connsiteY8" fmla="*/ 3100088 h 3920548"/>
              <a:gd name="connsiteX9" fmla="*/ 7026764 w 7726629"/>
              <a:gd name="connsiteY9" fmla="*/ 2999730 h 3920548"/>
              <a:gd name="connsiteX10" fmla="*/ 7063671 w 7726629"/>
              <a:gd name="connsiteY10" fmla="*/ 2907004 h 3920548"/>
              <a:gd name="connsiteX11" fmla="*/ 7602068 w 7726629"/>
              <a:gd name="connsiteY11" fmla="*/ 2896828 h 3920548"/>
              <a:gd name="connsiteX12" fmla="*/ 7726610 w 7726629"/>
              <a:gd name="connsiteY12" fmla="*/ 3023854 h 3920548"/>
              <a:gd name="connsiteX13" fmla="*/ 7716465 w 7726629"/>
              <a:gd name="connsiteY13" fmla="*/ 3562313 h 3920548"/>
              <a:gd name="connsiteX14" fmla="*/ 7623758 w 7726629"/>
              <a:gd name="connsiteY14" fmla="*/ 3599158 h 3920548"/>
              <a:gd name="connsiteX15" fmla="*/ 7485223 w 7726629"/>
              <a:gd name="connsiteY15" fmla="*/ 3460727 h 3920548"/>
              <a:gd name="connsiteX16" fmla="*/ 6450234 w 7726629"/>
              <a:gd name="connsiteY16" fmla="*/ 3911636 h 3920548"/>
              <a:gd name="connsiteX17" fmla="*/ 4124876 w 7726629"/>
              <a:gd name="connsiteY17" fmla="*/ 2639003 h 3920548"/>
              <a:gd name="connsiteX18" fmla="*/ 3949608 w 7726629"/>
              <a:gd name="connsiteY18" fmla="*/ 2457411 h 3920548"/>
              <a:gd name="connsiteX19" fmla="*/ 3394037 w 7726629"/>
              <a:gd name="connsiteY19" fmla="*/ 1877596 h 3920548"/>
              <a:gd name="connsiteX20" fmla="*/ 3264524 w 7726629"/>
              <a:gd name="connsiteY20" fmla="*/ 1742934 h 3920548"/>
              <a:gd name="connsiteX21" fmla="*/ 2002166 w 7726629"/>
              <a:gd name="connsiteY21" fmla="*/ 626688 h 3920548"/>
              <a:gd name="connsiteX22" fmla="*/ 427389 w 7726629"/>
              <a:gd name="connsiteY22" fmla="*/ 900950 h 3920548"/>
              <a:gd name="connsiteX23" fmla="*/ 134002 w 7726629"/>
              <a:gd name="connsiteY23" fmla="*/ 942886 h 3920548"/>
              <a:gd name="connsiteX24" fmla="*/ 89597 w 7726629"/>
              <a:gd name="connsiteY24" fmla="*/ 526321 h 3920548"/>
              <a:gd name="connsiteX25" fmla="*/ 1501102 w 7726629"/>
              <a:gd name="connsiteY25" fmla="*/ 914 h 3920548"/>
              <a:gd name="connsiteX0" fmla="*/ 1501102 w 7726629"/>
              <a:gd name="connsiteY0" fmla="*/ 914 h 3920548"/>
              <a:gd name="connsiteX1" fmla="*/ 2022430 w 7726629"/>
              <a:gd name="connsiteY1" fmla="*/ 93260 h 3920548"/>
              <a:gd name="connsiteX2" fmla="*/ 3602316 w 7726629"/>
              <a:gd name="connsiteY2" fmla="*/ 1367093 h 3920548"/>
              <a:gd name="connsiteX3" fmla="*/ 3755970 w 7726629"/>
              <a:gd name="connsiteY3" fmla="*/ 1527103 h 3920548"/>
              <a:gd name="connsiteX4" fmla="*/ 4314137 w 7726629"/>
              <a:gd name="connsiteY4" fmla="*/ 2108176 h 3920548"/>
              <a:gd name="connsiteX5" fmla="*/ 4457570 w 7726629"/>
              <a:gd name="connsiteY5" fmla="*/ 2259327 h 3920548"/>
              <a:gd name="connsiteX6" fmla="*/ 6414726 w 7726629"/>
              <a:gd name="connsiteY6" fmla="*/ 3407390 h 3920548"/>
              <a:gd name="connsiteX7" fmla="*/ 7127166 w 7726629"/>
              <a:gd name="connsiteY7" fmla="*/ 3100088 h 3920548"/>
              <a:gd name="connsiteX8" fmla="*/ 7026764 w 7726629"/>
              <a:gd name="connsiteY8" fmla="*/ 2999730 h 3920548"/>
              <a:gd name="connsiteX9" fmla="*/ 7063671 w 7726629"/>
              <a:gd name="connsiteY9" fmla="*/ 2907004 h 3920548"/>
              <a:gd name="connsiteX10" fmla="*/ 7602068 w 7726629"/>
              <a:gd name="connsiteY10" fmla="*/ 2896828 h 3920548"/>
              <a:gd name="connsiteX11" fmla="*/ 7726610 w 7726629"/>
              <a:gd name="connsiteY11" fmla="*/ 3023854 h 3920548"/>
              <a:gd name="connsiteX12" fmla="*/ 7716465 w 7726629"/>
              <a:gd name="connsiteY12" fmla="*/ 3562313 h 3920548"/>
              <a:gd name="connsiteX13" fmla="*/ 7623758 w 7726629"/>
              <a:gd name="connsiteY13" fmla="*/ 3599158 h 3920548"/>
              <a:gd name="connsiteX14" fmla="*/ 7485223 w 7726629"/>
              <a:gd name="connsiteY14" fmla="*/ 3460727 h 3920548"/>
              <a:gd name="connsiteX15" fmla="*/ 6450234 w 7726629"/>
              <a:gd name="connsiteY15" fmla="*/ 3911636 h 3920548"/>
              <a:gd name="connsiteX16" fmla="*/ 4124876 w 7726629"/>
              <a:gd name="connsiteY16" fmla="*/ 2639003 h 3920548"/>
              <a:gd name="connsiteX17" fmla="*/ 3949608 w 7726629"/>
              <a:gd name="connsiteY17" fmla="*/ 2457411 h 3920548"/>
              <a:gd name="connsiteX18" fmla="*/ 3394037 w 7726629"/>
              <a:gd name="connsiteY18" fmla="*/ 1877596 h 3920548"/>
              <a:gd name="connsiteX19" fmla="*/ 3264524 w 7726629"/>
              <a:gd name="connsiteY19" fmla="*/ 1742934 h 3920548"/>
              <a:gd name="connsiteX20" fmla="*/ 2002166 w 7726629"/>
              <a:gd name="connsiteY20" fmla="*/ 626688 h 3920548"/>
              <a:gd name="connsiteX21" fmla="*/ 427389 w 7726629"/>
              <a:gd name="connsiteY21" fmla="*/ 900950 h 3920548"/>
              <a:gd name="connsiteX22" fmla="*/ 134002 w 7726629"/>
              <a:gd name="connsiteY22" fmla="*/ 942886 h 3920548"/>
              <a:gd name="connsiteX23" fmla="*/ 89597 w 7726629"/>
              <a:gd name="connsiteY23" fmla="*/ 526321 h 3920548"/>
              <a:gd name="connsiteX24" fmla="*/ 1501102 w 7726629"/>
              <a:gd name="connsiteY24" fmla="*/ 914 h 3920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726629" h="3920548">
                <a:moveTo>
                  <a:pt x="1501102" y="914"/>
                </a:moveTo>
                <a:cubicBezTo>
                  <a:pt x="1679131" y="6348"/>
                  <a:pt x="1855736" y="36111"/>
                  <a:pt x="2022430" y="93260"/>
                </a:cubicBezTo>
                <a:cubicBezTo>
                  <a:pt x="2559690" y="277407"/>
                  <a:pt x="2873341" y="570773"/>
                  <a:pt x="3602316" y="1367093"/>
                </a:cubicBezTo>
                <a:cubicBezTo>
                  <a:pt x="3617470" y="1383588"/>
                  <a:pt x="3675971" y="1444535"/>
                  <a:pt x="3755970" y="1527103"/>
                </a:cubicBezTo>
                <a:lnTo>
                  <a:pt x="4314137" y="2108176"/>
                </a:lnTo>
                <a:lnTo>
                  <a:pt x="4457570" y="2259327"/>
                </a:lnTo>
                <a:cubicBezTo>
                  <a:pt x="5153568" y="3021310"/>
                  <a:pt x="5746715" y="3515380"/>
                  <a:pt x="6414726" y="3407390"/>
                </a:cubicBezTo>
                <a:cubicBezTo>
                  <a:pt x="6779080" y="3347737"/>
                  <a:pt x="6991255" y="3211850"/>
                  <a:pt x="7127166" y="3100088"/>
                </a:cubicBezTo>
                <a:lnTo>
                  <a:pt x="7026764" y="2999730"/>
                </a:lnTo>
                <a:cubicBezTo>
                  <a:pt x="6977262" y="2950165"/>
                  <a:pt x="6993704" y="2908320"/>
                  <a:pt x="7063671" y="2907004"/>
                </a:cubicBezTo>
                <a:lnTo>
                  <a:pt x="7602068" y="2896828"/>
                </a:lnTo>
                <a:cubicBezTo>
                  <a:pt x="7672036" y="2895600"/>
                  <a:pt x="7727834" y="2952709"/>
                  <a:pt x="7726610" y="3023854"/>
                </a:cubicBezTo>
                <a:lnTo>
                  <a:pt x="7716465" y="3562313"/>
                </a:lnTo>
                <a:cubicBezTo>
                  <a:pt x="7715066" y="3632230"/>
                  <a:pt x="7673260" y="3648723"/>
                  <a:pt x="7623758" y="3599158"/>
                </a:cubicBezTo>
                <a:lnTo>
                  <a:pt x="7485223" y="3460727"/>
                </a:lnTo>
                <a:cubicBezTo>
                  <a:pt x="7266751" y="3643635"/>
                  <a:pt x="6873186" y="3873475"/>
                  <a:pt x="6450234" y="3911636"/>
                </a:cubicBezTo>
                <a:cubicBezTo>
                  <a:pt x="5440608" y="4003046"/>
                  <a:pt x="4829795" y="3378177"/>
                  <a:pt x="4124876" y="2639003"/>
                </a:cubicBezTo>
                <a:cubicBezTo>
                  <a:pt x="4122252" y="2637775"/>
                  <a:pt x="4051236" y="2562857"/>
                  <a:pt x="3949608" y="2457411"/>
                </a:cubicBezTo>
                <a:lnTo>
                  <a:pt x="3394037" y="1877596"/>
                </a:lnTo>
                <a:lnTo>
                  <a:pt x="3264524" y="1742934"/>
                </a:lnTo>
                <a:cubicBezTo>
                  <a:pt x="2567267" y="981002"/>
                  <a:pt x="2356521" y="793035"/>
                  <a:pt x="2002166" y="626688"/>
                </a:cubicBezTo>
                <a:cubicBezTo>
                  <a:pt x="1498033" y="389143"/>
                  <a:pt x="826149" y="513647"/>
                  <a:pt x="427389" y="900950"/>
                </a:cubicBezTo>
                <a:cubicBezTo>
                  <a:pt x="349857" y="975876"/>
                  <a:pt x="229331" y="993676"/>
                  <a:pt x="134002" y="942886"/>
                </a:cubicBezTo>
                <a:cubicBezTo>
                  <a:pt x="-19652" y="861623"/>
                  <a:pt x="-50136" y="644394"/>
                  <a:pt x="89597" y="526321"/>
                </a:cubicBezTo>
                <a:cubicBezTo>
                  <a:pt x="420121" y="187267"/>
                  <a:pt x="967017" y="-15389"/>
                  <a:pt x="1501102" y="914"/>
                </a:cubicBezTo>
                <a:close/>
              </a:path>
            </a:pathLst>
          </a:custGeom>
          <a:gradFill flip="none" rotWithShape="1">
            <a:gsLst>
              <a:gs pos="100000">
                <a:srgbClr val="013D4D"/>
              </a:gs>
              <a:gs pos="0">
                <a:srgbClr val="012A35"/>
              </a:gs>
            </a:gsLst>
            <a:lin ang="16200000" scaled="1"/>
            <a:tileRect/>
          </a:gradFill>
          <a:ln w="25400" cap="flat">
            <a:noFill/>
            <a:prstDash val="solid"/>
            <a:miter lim="400000"/>
          </a:ln>
          <a:effectLst/>
          <a:sp3d/>
        </p:spPr>
        <p:txBody>
          <a:bodyPr rot="0" spcFirstLastPara="1" vertOverflow="overflow" horzOverflow="overflow" vert="horz" wrap="square" lIns="38100" tIns="38100" rIns="38100" bIns="38100" numCol="1" spcCol="38100" rtlCol="0" fromWordArt="0" anchor="ctr" anchorCtr="0" forceAA="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32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743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fade">
                                      <p:cBhvr>
                                        <p:cTn id="13" dur="500"/>
                                        <p:tgtEl>
                                          <p:spTgt spid="4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nodeType="withEffect">
                                  <p:stCondLst>
                                    <p:cond delay="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500"/>
                                        <p:tgtEl>
                                          <p:spTgt spid="4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animEffect transition="in" filter="fade">
                                      <p:cBhvr>
                                        <p:cTn id="33" dur="500"/>
                                        <p:tgtEl>
                                          <p:spTgt spid="3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par>
                                <p:cTn id="39" presetID="10" presetClass="entr" presetSubtype="0" fill="hold" nodeType="withEffect">
                                  <p:stCondLst>
                                    <p:cond delay="0"/>
                                  </p:stCondLst>
                                  <p:childTnLst>
                                    <p:set>
                                      <p:cBhvr>
                                        <p:cTn id="40" dur="1" fill="hold">
                                          <p:stCondLst>
                                            <p:cond delay="0"/>
                                          </p:stCondLst>
                                        </p:cTn>
                                        <p:tgtEl>
                                          <p:spTgt spid="36"/>
                                        </p:tgtEl>
                                        <p:attrNameLst>
                                          <p:attrName>style.visibility</p:attrName>
                                        </p:attrNameLst>
                                      </p:cBhvr>
                                      <p:to>
                                        <p:strVal val="visible"/>
                                      </p:to>
                                    </p:set>
                                    <p:animEffect transition="in" filter="fade">
                                      <p:cBhvr>
                                        <p:cTn id="41" dur="500"/>
                                        <p:tgtEl>
                                          <p:spTgt spid="3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animEffect transition="in" filter="fade">
                                      <p:cBhvr>
                                        <p:cTn id="4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animBg="1"/>
      <p:bldP spid="19" grpId="0" animBg="1"/>
      <p:bldP spid="20" grpId="0" animBg="1"/>
      <p:bldP spid="22" grpId="0" animBg="1"/>
      <p:bldP spid="32" grpId="0" animBg="1"/>
      <p:bldP spid="33" grpId="0" animBg="1"/>
      <p:bldP spid="34" grpId="0" animBg="1"/>
      <p:bldP spid="45" grpId="0" animBg="1"/>
      <p:bldP spid="26" grpId="0" animBg="1"/>
      <p:bldP spid="2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B31F98-4B2A-4292-9C62-0827F25F7591}"/>
              </a:ext>
            </a:extLst>
          </p:cNvPr>
          <p:cNvPicPr/>
          <p:nvPr/>
        </p:nvPicPr>
        <p:blipFill rotWithShape="1">
          <a:blip r:embed="rId2">
            <a:extLst>
              <a:ext uri="{28A0092B-C50C-407E-A947-70E740481C1C}">
                <a14:useLocalDpi xmlns:a14="http://schemas.microsoft.com/office/drawing/2010/main" val="0"/>
              </a:ext>
            </a:extLst>
          </a:blip>
          <a:srcRect t="3798"/>
          <a:stretch/>
        </p:blipFill>
        <p:spPr bwMode="auto">
          <a:xfrm>
            <a:off x="530943" y="973394"/>
            <a:ext cx="7688826" cy="3736258"/>
          </a:xfrm>
          <a:prstGeom prst="rect">
            <a:avLst/>
          </a:prstGeom>
          <a:noFill/>
          <a:ln>
            <a:noFill/>
          </a:ln>
        </p:spPr>
      </p:pic>
      <p:sp>
        <p:nvSpPr>
          <p:cNvPr id="7" name="Rectangle 6">
            <a:extLst>
              <a:ext uri="{FF2B5EF4-FFF2-40B4-BE49-F238E27FC236}">
                <a16:creationId xmlns:a16="http://schemas.microsoft.com/office/drawing/2014/main" id="{27A8ACED-B0FF-477D-8B88-1634039AAB8F}"/>
              </a:ext>
            </a:extLst>
          </p:cNvPr>
          <p:cNvSpPr/>
          <p:nvPr/>
        </p:nvSpPr>
        <p:spPr>
          <a:xfrm>
            <a:off x="2549013" y="265470"/>
            <a:ext cx="4045974" cy="58010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2800" dirty="0">
                <a:solidFill>
                  <a:srgbClr val="050607"/>
                </a:solidFill>
              </a:rPr>
              <a:t>CORRELATION PLOTS</a:t>
            </a:r>
          </a:p>
        </p:txBody>
      </p:sp>
      <p:sp>
        <p:nvSpPr>
          <p:cNvPr id="4" name="Slide Number Placeholder 1">
            <a:extLst>
              <a:ext uri="{FF2B5EF4-FFF2-40B4-BE49-F238E27FC236}">
                <a16:creationId xmlns:a16="http://schemas.microsoft.com/office/drawing/2014/main" id="{5742D098-2E27-4128-8478-86A152B8F9D5}"/>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22</a:t>
            </a:fld>
            <a:endParaRPr lang="en" dirty="0"/>
          </a:p>
        </p:txBody>
      </p:sp>
    </p:spTree>
    <p:extLst>
      <p:ext uri="{BB962C8B-B14F-4D97-AF65-F5344CB8AC3E}">
        <p14:creationId xmlns:p14="http://schemas.microsoft.com/office/powerpoint/2010/main" val="1724114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3" name="Chart 122">
            <a:extLst>
              <a:ext uri="{FF2B5EF4-FFF2-40B4-BE49-F238E27FC236}">
                <a16:creationId xmlns:a16="http://schemas.microsoft.com/office/drawing/2014/main" id="{04E0F484-C5AB-433C-8CAE-A81E4326DAB1}"/>
              </a:ext>
            </a:extLst>
          </p:cNvPr>
          <p:cNvGraphicFramePr/>
          <p:nvPr/>
        </p:nvGraphicFramePr>
        <p:xfrm>
          <a:off x="3537661" y="233680"/>
          <a:ext cx="2188656" cy="20000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4" name="Chart 123">
            <a:extLst>
              <a:ext uri="{FF2B5EF4-FFF2-40B4-BE49-F238E27FC236}">
                <a16:creationId xmlns:a16="http://schemas.microsoft.com/office/drawing/2014/main" id="{2FDAC109-4B18-4F5D-968D-7063E111726B}"/>
              </a:ext>
            </a:extLst>
          </p:cNvPr>
          <p:cNvGraphicFramePr/>
          <p:nvPr/>
        </p:nvGraphicFramePr>
        <p:xfrm>
          <a:off x="344325" y="2559193"/>
          <a:ext cx="1863086" cy="125640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5" name="Chart 124">
            <a:extLst>
              <a:ext uri="{FF2B5EF4-FFF2-40B4-BE49-F238E27FC236}">
                <a16:creationId xmlns:a16="http://schemas.microsoft.com/office/drawing/2014/main" id="{2935A6AB-450E-45DE-9A3C-503D15F04ED7}"/>
              </a:ext>
            </a:extLst>
          </p:cNvPr>
          <p:cNvGraphicFramePr/>
          <p:nvPr/>
        </p:nvGraphicFramePr>
        <p:xfrm>
          <a:off x="2443162" y="2559193"/>
          <a:ext cx="1863086" cy="125640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6" name="Chart 125">
            <a:extLst>
              <a:ext uri="{FF2B5EF4-FFF2-40B4-BE49-F238E27FC236}">
                <a16:creationId xmlns:a16="http://schemas.microsoft.com/office/drawing/2014/main" id="{6BBB77C4-35E4-4EBA-B2C4-5F91FC94F682}"/>
              </a:ext>
            </a:extLst>
          </p:cNvPr>
          <p:cNvGraphicFramePr/>
          <p:nvPr/>
        </p:nvGraphicFramePr>
        <p:xfrm>
          <a:off x="5049998" y="2559193"/>
          <a:ext cx="1863086" cy="125640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7" name="Chart 126">
            <a:extLst>
              <a:ext uri="{FF2B5EF4-FFF2-40B4-BE49-F238E27FC236}">
                <a16:creationId xmlns:a16="http://schemas.microsoft.com/office/drawing/2014/main" id="{21E5FB40-CA1D-46BC-BB1B-4FF8EC5082EB}"/>
              </a:ext>
            </a:extLst>
          </p:cNvPr>
          <p:cNvGraphicFramePr/>
          <p:nvPr/>
        </p:nvGraphicFramePr>
        <p:xfrm>
          <a:off x="7189478" y="2559193"/>
          <a:ext cx="1863086" cy="1256406"/>
        </p:xfrm>
        <a:graphic>
          <a:graphicData uri="http://schemas.openxmlformats.org/drawingml/2006/chart">
            <c:chart xmlns:c="http://schemas.openxmlformats.org/drawingml/2006/chart" xmlns:r="http://schemas.openxmlformats.org/officeDocument/2006/relationships" r:id="rId6"/>
          </a:graphicData>
        </a:graphic>
      </p:graphicFrame>
      <p:cxnSp>
        <p:nvCxnSpPr>
          <p:cNvPr id="145" name="Connector: Elbow 144">
            <a:extLst>
              <a:ext uri="{FF2B5EF4-FFF2-40B4-BE49-F238E27FC236}">
                <a16:creationId xmlns:a16="http://schemas.microsoft.com/office/drawing/2014/main" id="{289D98F2-02AF-44BD-B3F1-1DBFBC9075B2}"/>
              </a:ext>
            </a:extLst>
          </p:cNvPr>
          <p:cNvCxnSpPr>
            <a:cxnSpLocks/>
            <a:stCxn id="123" idx="3"/>
            <a:endCxn id="127" idx="0"/>
          </p:cNvCxnSpPr>
          <p:nvPr/>
        </p:nvCxnSpPr>
        <p:spPr>
          <a:xfrm>
            <a:off x="5726317" y="1233707"/>
            <a:ext cx="2394704" cy="1325486"/>
          </a:xfrm>
          <a:prstGeom prst="bentConnector2">
            <a:avLst/>
          </a:prstGeom>
          <a:noFill/>
          <a:ln w="6350" cap="flat" cmpd="sng" algn="ctr">
            <a:solidFill>
              <a:sysClr val="window" lastClr="FFFFFF">
                <a:lumMod val="65000"/>
              </a:sysClr>
            </a:solidFill>
            <a:prstDash val="solid"/>
            <a:miter lim="800000"/>
          </a:ln>
          <a:effectLst/>
        </p:spPr>
      </p:cxnSp>
      <p:cxnSp>
        <p:nvCxnSpPr>
          <p:cNvPr id="146" name="Straight Connector 145">
            <a:extLst>
              <a:ext uri="{FF2B5EF4-FFF2-40B4-BE49-F238E27FC236}">
                <a16:creationId xmlns:a16="http://schemas.microsoft.com/office/drawing/2014/main" id="{9ADEA34B-4BA2-4DEF-B709-6E09257277D1}"/>
              </a:ext>
            </a:extLst>
          </p:cNvPr>
          <p:cNvCxnSpPr>
            <a:cxnSpLocks/>
          </p:cNvCxnSpPr>
          <p:nvPr/>
        </p:nvCxnSpPr>
        <p:spPr>
          <a:xfrm flipH="1">
            <a:off x="5979835" y="1233707"/>
            <a:ext cx="482" cy="1251761"/>
          </a:xfrm>
          <a:prstGeom prst="line">
            <a:avLst/>
          </a:prstGeom>
          <a:noFill/>
          <a:ln w="6350" cap="flat" cmpd="sng" algn="ctr">
            <a:solidFill>
              <a:sysClr val="window" lastClr="FFFFFF">
                <a:lumMod val="65000"/>
              </a:sysClr>
            </a:solidFill>
            <a:prstDash val="solid"/>
            <a:miter lim="800000"/>
          </a:ln>
          <a:effectLst/>
        </p:spPr>
      </p:cxnSp>
      <p:cxnSp>
        <p:nvCxnSpPr>
          <p:cNvPr id="147" name="Connector: Elbow 146">
            <a:extLst>
              <a:ext uri="{FF2B5EF4-FFF2-40B4-BE49-F238E27FC236}">
                <a16:creationId xmlns:a16="http://schemas.microsoft.com/office/drawing/2014/main" id="{9AB6FD51-AC6E-4C0D-BB96-2537CB04FE8B}"/>
              </a:ext>
            </a:extLst>
          </p:cNvPr>
          <p:cNvCxnSpPr>
            <a:cxnSpLocks/>
            <a:stCxn id="123" idx="1"/>
            <a:endCxn id="125" idx="0"/>
          </p:cNvCxnSpPr>
          <p:nvPr/>
        </p:nvCxnSpPr>
        <p:spPr>
          <a:xfrm rot="10800000" flipV="1">
            <a:off x="3374705" y="1233707"/>
            <a:ext cx="162956" cy="1325486"/>
          </a:xfrm>
          <a:prstGeom prst="bentConnector2">
            <a:avLst/>
          </a:prstGeom>
          <a:noFill/>
          <a:ln w="6350" cap="flat" cmpd="sng" algn="ctr">
            <a:solidFill>
              <a:sysClr val="window" lastClr="FFFFFF">
                <a:lumMod val="65000"/>
              </a:sysClr>
            </a:solidFill>
            <a:prstDash val="solid"/>
            <a:miter lim="800000"/>
          </a:ln>
          <a:effectLst/>
        </p:spPr>
      </p:cxnSp>
      <p:cxnSp>
        <p:nvCxnSpPr>
          <p:cNvPr id="148" name="Connector: Elbow 147">
            <a:extLst>
              <a:ext uri="{FF2B5EF4-FFF2-40B4-BE49-F238E27FC236}">
                <a16:creationId xmlns:a16="http://schemas.microsoft.com/office/drawing/2014/main" id="{A0C11B4F-01B3-4981-A9A1-AEA2B11F5C18}"/>
              </a:ext>
            </a:extLst>
          </p:cNvPr>
          <p:cNvCxnSpPr>
            <a:cxnSpLocks/>
            <a:stCxn id="124" idx="0"/>
            <a:endCxn id="123" idx="1"/>
          </p:cNvCxnSpPr>
          <p:nvPr/>
        </p:nvCxnSpPr>
        <p:spPr>
          <a:xfrm rot="5400000" flipH="1" flipV="1">
            <a:off x="1744021" y="765554"/>
            <a:ext cx="1325486" cy="2261793"/>
          </a:xfrm>
          <a:prstGeom prst="bentConnector2">
            <a:avLst/>
          </a:prstGeom>
          <a:noFill/>
          <a:ln w="6350" cap="flat" cmpd="sng" algn="ctr">
            <a:solidFill>
              <a:sysClr val="window" lastClr="FFFFFF">
                <a:lumMod val="65000"/>
              </a:sysClr>
            </a:solidFill>
            <a:prstDash val="solid"/>
            <a:miter lim="800000"/>
          </a:ln>
          <a:effectLst/>
        </p:spPr>
      </p:cxnSp>
      <p:sp>
        <p:nvSpPr>
          <p:cNvPr id="149" name="Oval 148">
            <a:extLst>
              <a:ext uri="{FF2B5EF4-FFF2-40B4-BE49-F238E27FC236}">
                <a16:creationId xmlns:a16="http://schemas.microsoft.com/office/drawing/2014/main" id="{98B848A6-A3F5-47AF-A7E7-73410EBAF6A9}"/>
              </a:ext>
            </a:extLst>
          </p:cNvPr>
          <p:cNvSpPr/>
          <p:nvPr/>
        </p:nvSpPr>
        <p:spPr>
          <a:xfrm>
            <a:off x="3939640" y="559674"/>
            <a:ext cx="1386457" cy="1325487"/>
          </a:xfrm>
          <a:prstGeom prst="ellipse">
            <a:avLst/>
          </a:prstGeom>
          <a:solidFill>
            <a:srgbClr val="F0EEEF"/>
          </a:soli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50607"/>
                </a:solidFill>
                <a:effectLst/>
                <a:uLnTx/>
                <a:uFillTx/>
                <a:latin typeface="Calibri" panose="020F0502020204030204"/>
                <a:ea typeface="+mn-ea"/>
                <a:cs typeface="+mn-cs"/>
              </a:rPr>
              <a:t>ARIMAX</a:t>
            </a:r>
          </a:p>
        </p:txBody>
      </p:sp>
      <p:sp>
        <p:nvSpPr>
          <p:cNvPr id="151" name="Oval 150">
            <a:extLst>
              <a:ext uri="{FF2B5EF4-FFF2-40B4-BE49-F238E27FC236}">
                <a16:creationId xmlns:a16="http://schemas.microsoft.com/office/drawing/2014/main" id="{B2BBBC4F-63EB-45C6-B4A2-2E22DF5A68D5}"/>
              </a:ext>
            </a:extLst>
          </p:cNvPr>
          <p:cNvSpPr/>
          <p:nvPr/>
        </p:nvSpPr>
        <p:spPr>
          <a:xfrm>
            <a:off x="2951161" y="2786197"/>
            <a:ext cx="831485" cy="810793"/>
          </a:xfrm>
          <a:prstGeom prst="ellipse">
            <a:avLst/>
          </a:prstGeom>
          <a:solidFill>
            <a:srgbClr val="F0EEEF"/>
          </a:soli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kern="1200" dirty="0">
                <a:solidFill>
                  <a:srgbClr val="050607"/>
                </a:solidFill>
                <a:latin typeface="Calibri" panose="020F0502020204030204"/>
                <a:ea typeface="+mn-ea"/>
                <a:cs typeface="+mn-cs"/>
              </a:rPr>
              <a:t>I(d)</a:t>
            </a:r>
            <a:endParaRPr kumimoji="0" lang="en-US" b="0" i="0" u="none" strike="noStrike" kern="1200" cap="none" spc="0" normalizeH="0" baseline="0" noProof="0" dirty="0">
              <a:ln>
                <a:noFill/>
              </a:ln>
              <a:solidFill>
                <a:srgbClr val="050607"/>
              </a:solidFill>
              <a:effectLst/>
              <a:uLnTx/>
              <a:uFillTx/>
              <a:latin typeface="Calibri" panose="020F0502020204030204"/>
              <a:ea typeface="+mn-ea"/>
              <a:cs typeface="+mn-cs"/>
            </a:endParaRPr>
          </a:p>
        </p:txBody>
      </p:sp>
      <p:sp>
        <p:nvSpPr>
          <p:cNvPr id="152" name="Oval 151">
            <a:extLst>
              <a:ext uri="{FF2B5EF4-FFF2-40B4-BE49-F238E27FC236}">
                <a16:creationId xmlns:a16="http://schemas.microsoft.com/office/drawing/2014/main" id="{5679AA8B-D592-4FAE-8CE7-02C3256819E1}"/>
              </a:ext>
            </a:extLst>
          </p:cNvPr>
          <p:cNvSpPr/>
          <p:nvPr/>
        </p:nvSpPr>
        <p:spPr>
          <a:xfrm>
            <a:off x="5572277" y="2773155"/>
            <a:ext cx="815115" cy="823835"/>
          </a:xfrm>
          <a:prstGeom prst="ellipse">
            <a:avLst/>
          </a:prstGeom>
          <a:solidFill>
            <a:srgbClr val="F0EEEF"/>
          </a:soli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50607"/>
                </a:solidFill>
                <a:effectLst/>
                <a:uLnTx/>
                <a:uFillTx/>
                <a:latin typeface="Calibri" panose="020F0502020204030204"/>
                <a:ea typeface="+mn-ea"/>
                <a:cs typeface="+mn-cs"/>
              </a:rPr>
              <a:t>MA(q)</a:t>
            </a:r>
          </a:p>
        </p:txBody>
      </p:sp>
      <p:sp>
        <p:nvSpPr>
          <p:cNvPr id="153" name="Oval 152">
            <a:extLst>
              <a:ext uri="{FF2B5EF4-FFF2-40B4-BE49-F238E27FC236}">
                <a16:creationId xmlns:a16="http://schemas.microsoft.com/office/drawing/2014/main" id="{2CF25A18-E0B9-452C-B2B1-D3FC82DAF801}"/>
              </a:ext>
            </a:extLst>
          </p:cNvPr>
          <p:cNvSpPr/>
          <p:nvPr/>
        </p:nvSpPr>
        <p:spPr>
          <a:xfrm>
            <a:off x="7748731" y="2810926"/>
            <a:ext cx="744340" cy="752941"/>
          </a:xfrm>
          <a:prstGeom prst="ellipse">
            <a:avLst/>
          </a:prstGeom>
          <a:solidFill>
            <a:srgbClr val="F0EEEF"/>
          </a:soli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50607"/>
                </a:solidFill>
                <a:effectLst/>
                <a:uLnTx/>
                <a:uFillTx/>
                <a:latin typeface="Calibri" panose="020F0502020204030204"/>
                <a:ea typeface="+mn-ea"/>
                <a:cs typeface="+mn-cs"/>
              </a:rPr>
              <a:t>X</a:t>
            </a:r>
          </a:p>
        </p:txBody>
      </p:sp>
      <p:sp>
        <p:nvSpPr>
          <p:cNvPr id="161" name="Rectangle 160">
            <a:extLst>
              <a:ext uri="{FF2B5EF4-FFF2-40B4-BE49-F238E27FC236}">
                <a16:creationId xmlns:a16="http://schemas.microsoft.com/office/drawing/2014/main" id="{B5325AE2-0593-4897-9D16-916E872859F0}"/>
              </a:ext>
            </a:extLst>
          </p:cNvPr>
          <p:cNvSpPr/>
          <p:nvPr/>
        </p:nvSpPr>
        <p:spPr>
          <a:xfrm>
            <a:off x="30480" y="3815599"/>
            <a:ext cx="2316896" cy="71576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AUTOREGRESSIVE </a:t>
            </a:r>
          </a:p>
        </p:txBody>
      </p:sp>
      <p:sp>
        <p:nvSpPr>
          <p:cNvPr id="162" name="Rectangle 161">
            <a:extLst>
              <a:ext uri="{FF2B5EF4-FFF2-40B4-BE49-F238E27FC236}">
                <a16:creationId xmlns:a16="http://schemas.microsoft.com/office/drawing/2014/main" id="{179B0A9C-509B-4B6C-A622-CA532D06389B}"/>
              </a:ext>
            </a:extLst>
          </p:cNvPr>
          <p:cNvSpPr/>
          <p:nvPr/>
        </p:nvSpPr>
        <p:spPr>
          <a:xfrm>
            <a:off x="2498245" y="3815599"/>
            <a:ext cx="2035190" cy="71576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INTEGRATED</a:t>
            </a:r>
          </a:p>
        </p:txBody>
      </p:sp>
      <p:sp>
        <p:nvSpPr>
          <p:cNvPr id="163" name="Rectangle 162">
            <a:extLst>
              <a:ext uri="{FF2B5EF4-FFF2-40B4-BE49-F238E27FC236}">
                <a16:creationId xmlns:a16="http://schemas.microsoft.com/office/drawing/2014/main" id="{4B01E18D-8709-4E99-84C5-10D2FAF56ECC}"/>
              </a:ext>
            </a:extLst>
          </p:cNvPr>
          <p:cNvSpPr/>
          <p:nvPr/>
        </p:nvSpPr>
        <p:spPr>
          <a:xfrm>
            <a:off x="4927101" y="3810954"/>
            <a:ext cx="2035190" cy="71576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MOVING AVERAGE</a:t>
            </a:r>
          </a:p>
        </p:txBody>
      </p:sp>
      <p:sp>
        <p:nvSpPr>
          <p:cNvPr id="164" name="Rectangle 163">
            <a:extLst>
              <a:ext uri="{FF2B5EF4-FFF2-40B4-BE49-F238E27FC236}">
                <a16:creationId xmlns:a16="http://schemas.microsoft.com/office/drawing/2014/main" id="{7D757D99-0ADE-4C48-A000-471FB1AEB3C3}"/>
              </a:ext>
            </a:extLst>
          </p:cNvPr>
          <p:cNvSpPr/>
          <p:nvPr/>
        </p:nvSpPr>
        <p:spPr>
          <a:xfrm>
            <a:off x="7143640" y="3810953"/>
            <a:ext cx="1954522" cy="71576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EXPLANATORY VARIABLES</a:t>
            </a:r>
          </a:p>
        </p:txBody>
      </p:sp>
      <p:sp>
        <p:nvSpPr>
          <p:cNvPr id="21" name="Slide Number Placeholder 1">
            <a:extLst>
              <a:ext uri="{FF2B5EF4-FFF2-40B4-BE49-F238E27FC236}">
                <a16:creationId xmlns:a16="http://schemas.microsoft.com/office/drawing/2014/main" id="{E82DF370-61D1-4F51-8AFE-F2EA36A24323}"/>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23</a:t>
            </a:fld>
            <a:endParaRPr lang="en" dirty="0"/>
          </a:p>
        </p:txBody>
      </p:sp>
      <p:sp>
        <p:nvSpPr>
          <p:cNvPr id="22" name="Oval 21">
            <a:extLst>
              <a:ext uri="{FF2B5EF4-FFF2-40B4-BE49-F238E27FC236}">
                <a16:creationId xmlns:a16="http://schemas.microsoft.com/office/drawing/2014/main" id="{5679AA8B-D592-4FAE-8CE7-02C3256819E1}"/>
              </a:ext>
            </a:extLst>
          </p:cNvPr>
          <p:cNvSpPr/>
          <p:nvPr/>
        </p:nvSpPr>
        <p:spPr>
          <a:xfrm>
            <a:off x="869085" y="2773155"/>
            <a:ext cx="815115" cy="823835"/>
          </a:xfrm>
          <a:prstGeom prst="ellipse">
            <a:avLst/>
          </a:prstGeom>
          <a:solidFill>
            <a:srgbClr val="F0EEEF"/>
          </a:soli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200" kern="1200" dirty="0">
                <a:solidFill>
                  <a:srgbClr val="050607"/>
                </a:solidFill>
                <a:latin typeface="Calibri" panose="020F0502020204030204"/>
                <a:ea typeface="+mn-ea"/>
                <a:cs typeface="+mn-cs"/>
              </a:rPr>
              <a:t>AR(p</a:t>
            </a:r>
            <a:r>
              <a:rPr kumimoji="0" lang="en-US" sz="1200" b="0" i="0" u="none" strike="noStrike" kern="1200" cap="none" spc="0" normalizeH="0" baseline="0" noProof="0" dirty="0">
                <a:ln>
                  <a:noFill/>
                </a:ln>
                <a:solidFill>
                  <a:srgbClr val="050607"/>
                </a:solidFill>
                <a:effectLst/>
                <a:uLnTx/>
                <a:uFillTx/>
                <a:latin typeface="Calibri" panose="020F0502020204030204"/>
                <a:ea typeface="+mn-ea"/>
                <a:cs typeface="+mn-cs"/>
              </a:rPr>
              <a:t>)</a:t>
            </a:r>
          </a:p>
        </p:txBody>
      </p:sp>
    </p:spTree>
    <p:extLst>
      <p:ext uri="{BB962C8B-B14F-4D97-AF65-F5344CB8AC3E}">
        <p14:creationId xmlns:p14="http://schemas.microsoft.com/office/powerpoint/2010/main" val="1484182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circle(in)">
                                      <p:cBhvr>
                                        <p:cTn id="7" dur="2000"/>
                                        <p:tgtEl>
                                          <p:spTgt spid="149"/>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123"/>
                                        </p:tgtEl>
                                        <p:attrNameLst>
                                          <p:attrName>style.visibility</p:attrName>
                                        </p:attrNameLst>
                                      </p:cBhvr>
                                      <p:to>
                                        <p:strVal val="visible"/>
                                      </p:to>
                                    </p:set>
                                    <p:animEffect transition="in" filter="circle(in)">
                                      <p:cBhvr>
                                        <p:cTn id="10" dur="2000"/>
                                        <p:tgtEl>
                                          <p:spTgt spid="123"/>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148"/>
                                        </p:tgtEl>
                                        <p:attrNameLst>
                                          <p:attrName>style.visibility</p:attrName>
                                        </p:attrNameLst>
                                      </p:cBhvr>
                                      <p:to>
                                        <p:strVal val="visible"/>
                                      </p:to>
                                    </p:set>
                                    <p:animEffect transition="in" filter="fade">
                                      <p:cBhvr>
                                        <p:cTn id="15" dur="1000"/>
                                        <p:tgtEl>
                                          <p:spTgt spid="148"/>
                                        </p:tgtEl>
                                      </p:cBhvr>
                                    </p:animEffect>
                                    <p:anim calcmode="lin" valueType="num">
                                      <p:cBhvr>
                                        <p:cTn id="16" dur="1000" fill="hold"/>
                                        <p:tgtEl>
                                          <p:spTgt spid="148"/>
                                        </p:tgtEl>
                                        <p:attrNameLst>
                                          <p:attrName>ppt_x</p:attrName>
                                        </p:attrNameLst>
                                      </p:cBhvr>
                                      <p:tavLst>
                                        <p:tav tm="0">
                                          <p:val>
                                            <p:strVal val="#ppt_x"/>
                                          </p:val>
                                        </p:tav>
                                        <p:tav tm="100000">
                                          <p:val>
                                            <p:strVal val="#ppt_x"/>
                                          </p:val>
                                        </p:tav>
                                      </p:tavLst>
                                    </p:anim>
                                    <p:anim calcmode="lin" valueType="num">
                                      <p:cBhvr>
                                        <p:cTn id="17" dur="1000" fill="hold"/>
                                        <p:tgtEl>
                                          <p:spTgt spid="148"/>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1000"/>
                                        <p:tgtEl>
                                          <p:spTgt spid="22"/>
                                        </p:tgtEl>
                                      </p:cBhvr>
                                    </p:animEffect>
                                    <p:anim calcmode="lin" valueType="num">
                                      <p:cBhvr>
                                        <p:cTn id="21" dur="1000" fill="hold"/>
                                        <p:tgtEl>
                                          <p:spTgt spid="22"/>
                                        </p:tgtEl>
                                        <p:attrNameLst>
                                          <p:attrName>ppt_x</p:attrName>
                                        </p:attrNameLst>
                                      </p:cBhvr>
                                      <p:tavLst>
                                        <p:tav tm="0">
                                          <p:val>
                                            <p:strVal val="#ppt_x"/>
                                          </p:val>
                                        </p:tav>
                                        <p:tav tm="100000">
                                          <p:val>
                                            <p:strVal val="#ppt_x"/>
                                          </p:val>
                                        </p:tav>
                                      </p:tavLst>
                                    </p:anim>
                                    <p:anim calcmode="lin" valueType="num">
                                      <p:cBhvr>
                                        <p:cTn id="22" dur="1000" fill="hold"/>
                                        <p:tgtEl>
                                          <p:spTgt spid="22"/>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124"/>
                                        </p:tgtEl>
                                        <p:attrNameLst>
                                          <p:attrName>style.visibility</p:attrName>
                                        </p:attrNameLst>
                                      </p:cBhvr>
                                      <p:to>
                                        <p:strVal val="visible"/>
                                      </p:to>
                                    </p:set>
                                    <p:animEffect transition="in" filter="fade">
                                      <p:cBhvr>
                                        <p:cTn id="25" dur="1000"/>
                                        <p:tgtEl>
                                          <p:spTgt spid="124"/>
                                        </p:tgtEl>
                                      </p:cBhvr>
                                    </p:animEffect>
                                    <p:anim calcmode="lin" valueType="num">
                                      <p:cBhvr>
                                        <p:cTn id="26" dur="1000" fill="hold"/>
                                        <p:tgtEl>
                                          <p:spTgt spid="124"/>
                                        </p:tgtEl>
                                        <p:attrNameLst>
                                          <p:attrName>ppt_x</p:attrName>
                                        </p:attrNameLst>
                                      </p:cBhvr>
                                      <p:tavLst>
                                        <p:tav tm="0">
                                          <p:val>
                                            <p:strVal val="#ppt_x"/>
                                          </p:val>
                                        </p:tav>
                                        <p:tav tm="100000">
                                          <p:val>
                                            <p:strVal val="#ppt_x"/>
                                          </p:val>
                                        </p:tav>
                                      </p:tavLst>
                                    </p:anim>
                                    <p:anim calcmode="lin" valueType="num">
                                      <p:cBhvr>
                                        <p:cTn id="27" dur="1000" fill="hold"/>
                                        <p:tgtEl>
                                          <p:spTgt spid="124"/>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61"/>
                                        </p:tgtEl>
                                        <p:attrNameLst>
                                          <p:attrName>style.visibility</p:attrName>
                                        </p:attrNameLst>
                                      </p:cBhvr>
                                      <p:to>
                                        <p:strVal val="visible"/>
                                      </p:to>
                                    </p:set>
                                    <p:animEffect transition="in" filter="fade">
                                      <p:cBhvr>
                                        <p:cTn id="30" dur="1000"/>
                                        <p:tgtEl>
                                          <p:spTgt spid="161"/>
                                        </p:tgtEl>
                                      </p:cBhvr>
                                    </p:animEffect>
                                    <p:anim calcmode="lin" valueType="num">
                                      <p:cBhvr>
                                        <p:cTn id="31" dur="1000" fill="hold"/>
                                        <p:tgtEl>
                                          <p:spTgt spid="161"/>
                                        </p:tgtEl>
                                        <p:attrNameLst>
                                          <p:attrName>ppt_x</p:attrName>
                                        </p:attrNameLst>
                                      </p:cBhvr>
                                      <p:tavLst>
                                        <p:tav tm="0">
                                          <p:val>
                                            <p:strVal val="#ppt_x"/>
                                          </p:val>
                                        </p:tav>
                                        <p:tav tm="100000">
                                          <p:val>
                                            <p:strVal val="#ppt_x"/>
                                          </p:val>
                                        </p:tav>
                                      </p:tavLst>
                                    </p:anim>
                                    <p:anim calcmode="lin" valueType="num">
                                      <p:cBhvr>
                                        <p:cTn id="32" dur="1000" fill="hold"/>
                                        <p:tgtEl>
                                          <p:spTgt spid="161"/>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147"/>
                                        </p:tgtEl>
                                        <p:attrNameLst>
                                          <p:attrName>style.visibility</p:attrName>
                                        </p:attrNameLst>
                                      </p:cBhvr>
                                      <p:to>
                                        <p:strVal val="visible"/>
                                      </p:to>
                                    </p:set>
                                    <p:animEffect transition="in" filter="fade">
                                      <p:cBhvr>
                                        <p:cTn id="37" dur="1000"/>
                                        <p:tgtEl>
                                          <p:spTgt spid="147"/>
                                        </p:tgtEl>
                                      </p:cBhvr>
                                    </p:animEffect>
                                    <p:anim calcmode="lin" valueType="num">
                                      <p:cBhvr>
                                        <p:cTn id="38" dur="1000" fill="hold"/>
                                        <p:tgtEl>
                                          <p:spTgt spid="147"/>
                                        </p:tgtEl>
                                        <p:attrNameLst>
                                          <p:attrName>ppt_x</p:attrName>
                                        </p:attrNameLst>
                                      </p:cBhvr>
                                      <p:tavLst>
                                        <p:tav tm="0">
                                          <p:val>
                                            <p:strVal val="#ppt_x"/>
                                          </p:val>
                                        </p:tav>
                                        <p:tav tm="100000">
                                          <p:val>
                                            <p:strVal val="#ppt_x"/>
                                          </p:val>
                                        </p:tav>
                                      </p:tavLst>
                                    </p:anim>
                                    <p:anim calcmode="lin" valueType="num">
                                      <p:cBhvr>
                                        <p:cTn id="39" dur="1000" fill="hold"/>
                                        <p:tgtEl>
                                          <p:spTgt spid="147"/>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25"/>
                                        </p:tgtEl>
                                        <p:attrNameLst>
                                          <p:attrName>style.visibility</p:attrName>
                                        </p:attrNameLst>
                                      </p:cBhvr>
                                      <p:to>
                                        <p:strVal val="visible"/>
                                      </p:to>
                                    </p:set>
                                    <p:animEffect transition="in" filter="fade">
                                      <p:cBhvr>
                                        <p:cTn id="42" dur="1000"/>
                                        <p:tgtEl>
                                          <p:spTgt spid="125"/>
                                        </p:tgtEl>
                                      </p:cBhvr>
                                    </p:animEffect>
                                    <p:anim calcmode="lin" valueType="num">
                                      <p:cBhvr>
                                        <p:cTn id="43" dur="1000" fill="hold"/>
                                        <p:tgtEl>
                                          <p:spTgt spid="125"/>
                                        </p:tgtEl>
                                        <p:attrNameLst>
                                          <p:attrName>ppt_x</p:attrName>
                                        </p:attrNameLst>
                                      </p:cBhvr>
                                      <p:tavLst>
                                        <p:tav tm="0">
                                          <p:val>
                                            <p:strVal val="#ppt_x"/>
                                          </p:val>
                                        </p:tav>
                                        <p:tav tm="100000">
                                          <p:val>
                                            <p:strVal val="#ppt_x"/>
                                          </p:val>
                                        </p:tav>
                                      </p:tavLst>
                                    </p:anim>
                                    <p:anim calcmode="lin" valueType="num">
                                      <p:cBhvr>
                                        <p:cTn id="44" dur="1000" fill="hold"/>
                                        <p:tgtEl>
                                          <p:spTgt spid="125"/>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51"/>
                                        </p:tgtEl>
                                        <p:attrNameLst>
                                          <p:attrName>style.visibility</p:attrName>
                                        </p:attrNameLst>
                                      </p:cBhvr>
                                      <p:to>
                                        <p:strVal val="visible"/>
                                      </p:to>
                                    </p:set>
                                    <p:animEffect transition="in" filter="fade">
                                      <p:cBhvr>
                                        <p:cTn id="47" dur="1000"/>
                                        <p:tgtEl>
                                          <p:spTgt spid="151"/>
                                        </p:tgtEl>
                                      </p:cBhvr>
                                    </p:animEffect>
                                    <p:anim calcmode="lin" valueType="num">
                                      <p:cBhvr>
                                        <p:cTn id="48" dur="1000" fill="hold"/>
                                        <p:tgtEl>
                                          <p:spTgt spid="151"/>
                                        </p:tgtEl>
                                        <p:attrNameLst>
                                          <p:attrName>ppt_x</p:attrName>
                                        </p:attrNameLst>
                                      </p:cBhvr>
                                      <p:tavLst>
                                        <p:tav tm="0">
                                          <p:val>
                                            <p:strVal val="#ppt_x"/>
                                          </p:val>
                                        </p:tav>
                                        <p:tav tm="100000">
                                          <p:val>
                                            <p:strVal val="#ppt_x"/>
                                          </p:val>
                                        </p:tav>
                                      </p:tavLst>
                                    </p:anim>
                                    <p:anim calcmode="lin" valueType="num">
                                      <p:cBhvr>
                                        <p:cTn id="49" dur="1000" fill="hold"/>
                                        <p:tgtEl>
                                          <p:spTgt spid="151"/>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62"/>
                                        </p:tgtEl>
                                        <p:attrNameLst>
                                          <p:attrName>style.visibility</p:attrName>
                                        </p:attrNameLst>
                                      </p:cBhvr>
                                      <p:to>
                                        <p:strVal val="visible"/>
                                      </p:to>
                                    </p:set>
                                    <p:animEffect transition="in" filter="fade">
                                      <p:cBhvr>
                                        <p:cTn id="52" dur="1000"/>
                                        <p:tgtEl>
                                          <p:spTgt spid="162"/>
                                        </p:tgtEl>
                                      </p:cBhvr>
                                    </p:animEffect>
                                    <p:anim calcmode="lin" valueType="num">
                                      <p:cBhvr>
                                        <p:cTn id="53" dur="1000" fill="hold"/>
                                        <p:tgtEl>
                                          <p:spTgt spid="162"/>
                                        </p:tgtEl>
                                        <p:attrNameLst>
                                          <p:attrName>ppt_x</p:attrName>
                                        </p:attrNameLst>
                                      </p:cBhvr>
                                      <p:tavLst>
                                        <p:tav tm="0">
                                          <p:val>
                                            <p:strVal val="#ppt_x"/>
                                          </p:val>
                                        </p:tav>
                                        <p:tav tm="100000">
                                          <p:val>
                                            <p:strVal val="#ppt_x"/>
                                          </p:val>
                                        </p:tav>
                                      </p:tavLst>
                                    </p:anim>
                                    <p:anim calcmode="lin" valueType="num">
                                      <p:cBhvr>
                                        <p:cTn id="54" dur="1000" fill="hold"/>
                                        <p:tgtEl>
                                          <p:spTgt spid="162"/>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nodeType="clickEffect">
                                  <p:stCondLst>
                                    <p:cond delay="0"/>
                                  </p:stCondLst>
                                  <p:childTnLst>
                                    <p:set>
                                      <p:cBhvr>
                                        <p:cTn id="58" dur="1" fill="hold">
                                          <p:stCondLst>
                                            <p:cond delay="0"/>
                                          </p:stCondLst>
                                        </p:cTn>
                                        <p:tgtEl>
                                          <p:spTgt spid="146"/>
                                        </p:tgtEl>
                                        <p:attrNameLst>
                                          <p:attrName>style.visibility</p:attrName>
                                        </p:attrNameLst>
                                      </p:cBhvr>
                                      <p:to>
                                        <p:strVal val="visible"/>
                                      </p:to>
                                    </p:set>
                                    <p:animEffect transition="in" filter="fade">
                                      <p:cBhvr>
                                        <p:cTn id="59" dur="1000"/>
                                        <p:tgtEl>
                                          <p:spTgt spid="146"/>
                                        </p:tgtEl>
                                      </p:cBhvr>
                                    </p:animEffect>
                                    <p:anim calcmode="lin" valueType="num">
                                      <p:cBhvr>
                                        <p:cTn id="60" dur="1000" fill="hold"/>
                                        <p:tgtEl>
                                          <p:spTgt spid="146"/>
                                        </p:tgtEl>
                                        <p:attrNameLst>
                                          <p:attrName>ppt_x</p:attrName>
                                        </p:attrNameLst>
                                      </p:cBhvr>
                                      <p:tavLst>
                                        <p:tav tm="0">
                                          <p:val>
                                            <p:strVal val="#ppt_x"/>
                                          </p:val>
                                        </p:tav>
                                        <p:tav tm="100000">
                                          <p:val>
                                            <p:strVal val="#ppt_x"/>
                                          </p:val>
                                        </p:tav>
                                      </p:tavLst>
                                    </p:anim>
                                    <p:anim calcmode="lin" valueType="num">
                                      <p:cBhvr>
                                        <p:cTn id="61" dur="1000" fill="hold"/>
                                        <p:tgtEl>
                                          <p:spTgt spid="146"/>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152"/>
                                        </p:tgtEl>
                                        <p:attrNameLst>
                                          <p:attrName>style.visibility</p:attrName>
                                        </p:attrNameLst>
                                      </p:cBhvr>
                                      <p:to>
                                        <p:strVal val="visible"/>
                                      </p:to>
                                    </p:set>
                                    <p:animEffect transition="in" filter="fade">
                                      <p:cBhvr>
                                        <p:cTn id="64" dur="1000"/>
                                        <p:tgtEl>
                                          <p:spTgt spid="152"/>
                                        </p:tgtEl>
                                      </p:cBhvr>
                                    </p:animEffect>
                                    <p:anim calcmode="lin" valueType="num">
                                      <p:cBhvr>
                                        <p:cTn id="65" dur="1000" fill="hold"/>
                                        <p:tgtEl>
                                          <p:spTgt spid="152"/>
                                        </p:tgtEl>
                                        <p:attrNameLst>
                                          <p:attrName>ppt_x</p:attrName>
                                        </p:attrNameLst>
                                      </p:cBhvr>
                                      <p:tavLst>
                                        <p:tav tm="0">
                                          <p:val>
                                            <p:strVal val="#ppt_x"/>
                                          </p:val>
                                        </p:tav>
                                        <p:tav tm="100000">
                                          <p:val>
                                            <p:strVal val="#ppt_x"/>
                                          </p:val>
                                        </p:tav>
                                      </p:tavLst>
                                    </p:anim>
                                    <p:anim calcmode="lin" valueType="num">
                                      <p:cBhvr>
                                        <p:cTn id="66" dur="1000" fill="hold"/>
                                        <p:tgtEl>
                                          <p:spTgt spid="152"/>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126"/>
                                        </p:tgtEl>
                                        <p:attrNameLst>
                                          <p:attrName>style.visibility</p:attrName>
                                        </p:attrNameLst>
                                      </p:cBhvr>
                                      <p:to>
                                        <p:strVal val="visible"/>
                                      </p:to>
                                    </p:set>
                                    <p:animEffect transition="in" filter="fade">
                                      <p:cBhvr>
                                        <p:cTn id="69" dur="1000"/>
                                        <p:tgtEl>
                                          <p:spTgt spid="126"/>
                                        </p:tgtEl>
                                      </p:cBhvr>
                                    </p:animEffect>
                                    <p:anim calcmode="lin" valueType="num">
                                      <p:cBhvr>
                                        <p:cTn id="70" dur="1000" fill="hold"/>
                                        <p:tgtEl>
                                          <p:spTgt spid="126"/>
                                        </p:tgtEl>
                                        <p:attrNameLst>
                                          <p:attrName>ppt_x</p:attrName>
                                        </p:attrNameLst>
                                      </p:cBhvr>
                                      <p:tavLst>
                                        <p:tav tm="0">
                                          <p:val>
                                            <p:strVal val="#ppt_x"/>
                                          </p:val>
                                        </p:tav>
                                        <p:tav tm="100000">
                                          <p:val>
                                            <p:strVal val="#ppt_x"/>
                                          </p:val>
                                        </p:tav>
                                      </p:tavLst>
                                    </p:anim>
                                    <p:anim calcmode="lin" valueType="num">
                                      <p:cBhvr>
                                        <p:cTn id="71" dur="1000" fill="hold"/>
                                        <p:tgtEl>
                                          <p:spTgt spid="126"/>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163"/>
                                        </p:tgtEl>
                                        <p:attrNameLst>
                                          <p:attrName>style.visibility</p:attrName>
                                        </p:attrNameLst>
                                      </p:cBhvr>
                                      <p:to>
                                        <p:strVal val="visible"/>
                                      </p:to>
                                    </p:set>
                                    <p:animEffect transition="in" filter="fade">
                                      <p:cBhvr>
                                        <p:cTn id="74" dur="1000"/>
                                        <p:tgtEl>
                                          <p:spTgt spid="163"/>
                                        </p:tgtEl>
                                      </p:cBhvr>
                                    </p:animEffect>
                                    <p:anim calcmode="lin" valueType="num">
                                      <p:cBhvr>
                                        <p:cTn id="75" dur="1000" fill="hold"/>
                                        <p:tgtEl>
                                          <p:spTgt spid="163"/>
                                        </p:tgtEl>
                                        <p:attrNameLst>
                                          <p:attrName>ppt_x</p:attrName>
                                        </p:attrNameLst>
                                      </p:cBhvr>
                                      <p:tavLst>
                                        <p:tav tm="0">
                                          <p:val>
                                            <p:strVal val="#ppt_x"/>
                                          </p:val>
                                        </p:tav>
                                        <p:tav tm="100000">
                                          <p:val>
                                            <p:strVal val="#ppt_x"/>
                                          </p:val>
                                        </p:tav>
                                      </p:tavLst>
                                    </p:anim>
                                    <p:anim calcmode="lin" valueType="num">
                                      <p:cBhvr>
                                        <p:cTn id="76" dur="1000" fill="hold"/>
                                        <p:tgtEl>
                                          <p:spTgt spid="163"/>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nodeType="clickEffect">
                                  <p:stCondLst>
                                    <p:cond delay="0"/>
                                  </p:stCondLst>
                                  <p:childTnLst>
                                    <p:set>
                                      <p:cBhvr>
                                        <p:cTn id="80" dur="1" fill="hold">
                                          <p:stCondLst>
                                            <p:cond delay="0"/>
                                          </p:stCondLst>
                                        </p:cTn>
                                        <p:tgtEl>
                                          <p:spTgt spid="145"/>
                                        </p:tgtEl>
                                        <p:attrNameLst>
                                          <p:attrName>style.visibility</p:attrName>
                                        </p:attrNameLst>
                                      </p:cBhvr>
                                      <p:to>
                                        <p:strVal val="visible"/>
                                      </p:to>
                                    </p:set>
                                    <p:animEffect transition="in" filter="fade">
                                      <p:cBhvr>
                                        <p:cTn id="81" dur="1000"/>
                                        <p:tgtEl>
                                          <p:spTgt spid="145"/>
                                        </p:tgtEl>
                                      </p:cBhvr>
                                    </p:animEffect>
                                    <p:anim calcmode="lin" valueType="num">
                                      <p:cBhvr>
                                        <p:cTn id="82" dur="1000" fill="hold"/>
                                        <p:tgtEl>
                                          <p:spTgt spid="145"/>
                                        </p:tgtEl>
                                        <p:attrNameLst>
                                          <p:attrName>ppt_x</p:attrName>
                                        </p:attrNameLst>
                                      </p:cBhvr>
                                      <p:tavLst>
                                        <p:tav tm="0">
                                          <p:val>
                                            <p:strVal val="#ppt_x"/>
                                          </p:val>
                                        </p:tav>
                                        <p:tav tm="100000">
                                          <p:val>
                                            <p:strVal val="#ppt_x"/>
                                          </p:val>
                                        </p:tav>
                                      </p:tavLst>
                                    </p:anim>
                                    <p:anim calcmode="lin" valueType="num">
                                      <p:cBhvr>
                                        <p:cTn id="83" dur="1000" fill="hold"/>
                                        <p:tgtEl>
                                          <p:spTgt spid="145"/>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153"/>
                                        </p:tgtEl>
                                        <p:attrNameLst>
                                          <p:attrName>style.visibility</p:attrName>
                                        </p:attrNameLst>
                                      </p:cBhvr>
                                      <p:to>
                                        <p:strVal val="visible"/>
                                      </p:to>
                                    </p:set>
                                    <p:animEffect transition="in" filter="fade">
                                      <p:cBhvr>
                                        <p:cTn id="86" dur="1000"/>
                                        <p:tgtEl>
                                          <p:spTgt spid="153"/>
                                        </p:tgtEl>
                                      </p:cBhvr>
                                    </p:animEffect>
                                    <p:anim calcmode="lin" valueType="num">
                                      <p:cBhvr>
                                        <p:cTn id="87" dur="1000" fill="hold"/>
                                        <p:tgtEl>
                                          <p:spTgt spid="153"/>
                                        </p:tgtEl>
                                        <p:attrNameLst>
                                          <p:attrName>ppt_x</p:attrName>
                                        </p:attrNameLst>
                                      </p:cBhvr>
                                      <p:tavLst>
                                        <p:tav tm="0">
                                          <p:val>
                                            <p:strVal val="#ppt_x"/>
                                          </p:val>
                                        </p:tav>
                                        <p:tav tm="100000">
                                          <p:val>
                                            <p:strVal val="#ppt_x"/>
                                          </p:val>
                                        </p:tav>
                                      </p:tavLst>
                                    </p:anim>
                                    <p:anim calcmode="lin" valueType="num">
                                      <p:cBhvr>
                                        <p:cTn id="88" dur="1000" fill="hold"/>
                                        <p:tgtEl>
                                          <p:spTgt spid="153"/>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0"/>
                                  </p:stCondLst>
                                  <p:childTnLst>
                                    <p:set>
                                      <p:cBhvr>
                                        <p:cTn id="90" dur="1" fill="hold">
                                          <p:stCondLst>
                                            <p:cond delay="0"/>
                                          </p:stCondLst>
                                        </p:cTn>
                                        <p:tgtEl>
                                          <p:spTgt spid="127"/>
                                        </p:tgtEl>
                                        <p:attrNameLst>
                                          <p:attrName>style.visibility</p:attrName>
                                        </p:attrNameLst>
                                      </p:cBhvr>
                                      <p:to>
                                        <p:strVal val="visible"/>
                                      </p:to>
                                    </p:set>
                                    <p:animEffect transition="in" filter="fade">
                                      <p:cBhvr>
                                        <p:cTn id="91" dur="1000"/>
                                        <p:tgtEl>
                                          <p:spTgt spid="127"/>
                                        </p:tgtEl>
                                      </p:cBhvr>
                                    </p:animEffect>
                                    <p:anim calcmode="lin" valueType="num">
                                      <p:cBhvr>
                                        <p:cTn id="92" dur="1000" fill="hold"/>
                                        <p:tgtEl>
                                          <p:spTgt spid="127"/>
                                        </p:tgtEl>
                                        <p:attrNameLst>
                                          <p:attrName>ppt_x</p:attrName>
                                        </p:attrNameLst>
                                      </p:cBhvr>
                                      <p:tavLst>
                                        <p:tav tm="0">
                                          <p:val>
                                            <p:strVal val="#ppt_x"/>
                                          </p:val>
                                        </p:tav>
                                        <p:tav tm="100000">
                                          <p:val>
                                            <p:strVal val="#ppt_x"/>
                                          </p:val>
                                        </p:tav>
                                      </p:tavLst>
                                    </p:anim>
                                    <p:anim calcmode="lin" valueType="num">
                                      <p:cBhvr>
                                        <p:cTn id="93" dur="1000" fill="hold"/>
                                        <p:tgtEl>
                                          <p:spTgt spid="127"/>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164"/>
                                        </p:tgtEl>
                                        <p:attrNameLst>
                                          <p:attrName>style.visibility</p:attrName>
                                        </p:attrNameLst>
                                      </p:cBhvr>
                                      <p:to>
                                        <p:strVal val="visible"/>
                                      </p:to>
                                    </p:set>
                                    <p:animEffect transition="in" filter="fade">
                                      <p:cBhvr>
                                        <p:cTn id="96" dur="1000"/>
                                        <p:tgtEl>
                                          <p:spTgt spid="164"/>
                                        </p:tgtEl>
                                      </p:cBhvr>
                                    </p:animEffect>
                                    <p:anim calcmode="lin" valueType="num">
                                      <p:cBhvr>
                                        <p:cTn id="97" dur="1000" fill="hold"/>
                                        <p:tgtEl>
                                          <p:spTgt spid="164"/>
                                        </p:tgtEl>
                                        <p:attrNameLst>
                                          <p:attrName>ppt_x</p:attrName>
                                        </p:attrNameLst>
                                      </p:cBhvr>
                                      <p:tavLst>
                                        <p:tav tm="0">
                                          <p:val>
                                            <p:strVal val="#ppt_x"/>
                                          </p:val>
                                        </p:tav>
                                        <p:tav tm="100000">
                                          <p:val>
                                            <p:strVal val="#ppt_x"/>
                                          </p:val>
                                        </p:tav>
                                      </p:tavLst>
                                    </p:anim>
                                    <p:anim calcmode="lin" valueType="num">
                                      <p:cBhvr>
                                        <p:cTn id="98" dur="1000" fill="hold"/>
                                        <p:tgtEl>
                                          <p:spTgt spid="1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3" grpId="0">
        <p:bldAsOne/>
      </p:bldGraphic>
      <p:bldGraphic spid="124" grpId="0">
        <p:bldAsOne/>
      </p:bldGraphic>
      <p:bldGraphic spid="125" grpId="0">
        <p:bldAsOne/>
      </p:bldGraphic>
      <p:bldGraphic spid="126" grpId="0">
        <p:bldAsOne/>
      </p:bldGraphic>
      <p:bldGraphic spid="127" grpId="0">
        <p:bldAsOne/>
      </p:bldGraphic>
      <p:bldP spid="149" grpId="0" animBg="1"/>
      <p:bldP spid="151" grpId="0" animBg="1"/>
      <p:bldP spid="152" grpId="0" animBg="1"/>
      <p:bldP spid="153" grpId="0" animBg="1"/>
      <p:bldP spid="161" grpId="0" animBg="1"/>
      <p:bldP spid="162" grpId="0" animBg="1"/>
      <p:bldP spid="163" grpId="0" animBg="1"/>
      <p:bldP spid="164" grpId="0" animBg="1"/>
      <p:bldP spid="2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8020C1A5-4978-4732-BCFE-5EA862CA2B89}"/>
                  </a:ext>
                </a:extLst>
              </p:cNvPr>
              <p:cNvSpPr/>
              <p:nvPr/>
            </p:nvSpPr>
            <p:spPr>
              <a:xfrm>
                <a:off x="693173" y="3614061"/>
                <a:ext cx="7757652" cy="93406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2000" dirty="0">
                    <a:solidFill>
                      <a:srgbClr val="050607"/>
                    </a:solidFill>
                    <a:latin typeface="Cambria Math" panose="02040503050406030204" pitchFamily="18" charset="0"/>
                  </a:rPr>
                  <a:t>Z</a:t>
                </a:r>
                <a:r>
                  <a:rPr lang="en-IN" sz="2000" b="0" baseline="-25000" dirty="0">
                    <a:solidFill>
                      <a:srgbClr val="050607"/>
                    </a:solidFill>
                  </a:rPr>
                  <a:t>t</a:t>
                </a:r>
                <a14:m>
                  <m:oMath xmlns:m="http://schemas.openxmlformats.org/officeDocument/2006/math">
                    <m:r>
                      <a:rPr lang="en-IN" sz="2000" b="0" i="0" smtClean="0">
                        <a:solidFill>
                          <a:srgbClr val="050607"/>
                        </a:solidFill>
                        <a:latin typeface="Cambria Math" panose="02040503050406030204" pitchFamily="18" charset="0"/>
                      </a:rPr>
                      <m:t>=0.5626∗ </m:t>
                    </m:r>
                    <m:sSub>
                      <m:sSubPr>
                        <m:ctrlPr>
                          <a:rPr lang="en-IN" sz="2000" b="0" i="1" smtClean="0">
                            <a:solidFill>
                              <a:srgbClr val="050607"/>
                            </a:solidFill>
                            <a:latin typeface="Cambria Math" panose="02040503050406030204" pitchFamily="18" charset="0"/>
                          </a:rPr>
                        </m:ctrlPr>
                      </m:sSubPr>
                      <m:e>
                        <m:r>
                          <a:rPr lang="en-IN" sz="2000" b="0" i="1" smtClean="0">
                            <a:solidFill>
                              <a:srgbClr val="050607"/>
                            </a:solidFill>
                            <a:latin typeface="Cambria Math" panose="02040503050406030204" pitchFamily="18" charset="0"/>
                          </a:rPr>
                          <m:t>𝑍</m:t>
                        </m:r>
                      </m:e>
                      <m:sub>
                        <m:r>
                          <a:rPr lang="en-IN" sz="2000" b="0" i="1" smtClean="0">
                            <a:solidFill>
                              <a:srgbClr val="050607"/>
                            </a:solidFill>
                            <a:latin typeface="Cambria Math" panose="02040503050406030204" pitchFamily="18" charset="0"/>
                          </a:rPr>
                          <m:t>𝑡</m:t>
                        </m:r>
                        <m:r>
                          <a:rPr lang="en-IN" sz="2000" b="0" i="1" smtClean="0">
                            <a:solidFill>
                              <a:srgbClr val="050607"/>
                            </a:solidFill>
                            <a:latin typeface="Cambria Math" panose="02040503050406030204" pitchFamily="18" charset="0"/>
                          </a:rPr>
                          <m:t>−1</m:t>
                        </m:r>
                      </m:sub>
                    </m:sSub>
                    <m:r>
                      <a:rPr lang="en-IN" sz="2000" b="0" i="1" smtClean="0">
                        <a:solidFill>
                          <a:srgbClr val="050607"/>
                        </a:solidFill>
                        <a:latin typeface="Cambria Math" panose="02040503050406030204" pitchFamily="18" charset="0"/>
                      </a:rPr>
                      <m:t>+0.1773 ∗</m:t>
                    </m:r>
                    <m:sSub>
                      <m:sSubPr>
                        <m:ctrlPr>
                          <a:rPr lang="en-IN" sz="2000" b="0" i="1" smtClean="0">
                            <a:solidFill>
                              <a:srgbClr val="050607"/>
                            </a:solidFill>
                            <a:latin typeface="Cambria Math" panose="02040503050406030204" pitchFamily="18" charset="0"/>
                          </a:rPr>
                        </m:ctrlPr>
                      </m:sSubPr>
                      <m:e>
                        <m:func>
                          <m:funcPr>
                            <m:ctrlPr>
                              <a:rPr lang="en-IN" sz="2000" b="0" i="1" smtClean="0">
                                <a:solidFill>
                                  <a:srgbClr val="050607"/>
                                </a:solidFill>
                                <a:latin typeface="Cambria Math" panose="02040503050406030204" pitchFamily="18" charset="0"/>
                              </a:rPr>
                            </m:ctrlPr>
                          </m:funcPr>
                          <m:fName>
                            <m:r>
                              <m:rPr>
                                <m:sty m:val="p"/>
                              </m:rPr>
                              <a:rPr lang="en-IN" sz="2000" b="0" i="0" smtClean="0">
                                <a:solidFill>
                                  <a:srgbClr val="050607"/>
                                </a:solidFill>
                                <a:latin typeface="Cambria Math" panose="02040503050406030204" pitchFamily="18" charset="0"/>
                              </a:rPr>
                              <m:t>ln</m:t>
                            </m:r>
                          </m:fName>
                          <m:e>
                            <m:d>
                              <m:dPr>
                                <m:ctrlPr>
                                  <a:rPr lang="en-IN" sz="2000" b="0" i="1" smtClean="0">
                                    <a:solidFill>
                                      <a:srgbClr val="050607"/>
                                    </a:solidFill>
                                    <a:latin typeface="Cambria Math" panose="02040503050406030204" pitchFamily="18" charset="0"/>
                                  </a:rPr>
                                </m:ctrlPr>
                              </m:dPr>
                              <m:e>
                                <m:r>
                                  <a:rPr lang="en-IN" sz="2000" b="0" i="1" smtClean="0">
                                    <a:solidFill>
                                      <a:srgbClr val="050607"/>
                                    </a:solidFill>
                                    <a:latin typeface="Cambria Math" panose="02040503050406030204" pitchFamily="18" charset="0"/>
                                  </a:rPr>
                                  <m:t>𝑀</m:t>
                                </m:r>
                                <m:r>
                                  <a:rPr lang="en-IN" sz="2000" b="0" i="1" smtClean="0">
                                    <a:solidFill>
                                      <a:srgbClr val="050607"/>
                                    </a:solidFill>
                                    <a:latin typeface="Cambria Math" panose="02040503050406030204" pitchFamily="18" charset="0"/>
                                  </a:rPr>
                                  <m:t>1</m:t>
                                </m:r>
                              </m:e>
                            </m:d>
                          </m:e>
                        </m:func>
                      </m:e>
                      <m:sub>
                        <m:r>
                          <a:rPr lang="en-IN" sz="2000" b="0" i="1" smtClean="0">
                            <a:solidFill>
                              <a:srgbClr val="050607"/>
                            </a:solidFill>
                            <a:latin typeface="Cambria Math" panose="02040503050406030204" pitchFamily="18" charset="0"/>
                          </a:rPr>
                          <m:t>𝑡</m:t>
                        </m:r>
                      </m:sub>
                    </m:sSub>
                    <m:r>
                      <a:rPr lang="en-IN" sz="2000" b="0" i="1" smtClean="0">
                        <a:solidFill>
                          <a:srgbClr val="050607"/>
                        </a:solidFill>
                        <a:latin typeface="Cambria Math" panose="02040503050406030204" pitchFamily="18" charset="0"/>
                      </a:rPr>
                      <m:t>+0.5173 ∗</m:t>
                    </m:r>
                    <m:func>
                      <m:funcPr>
                        <m:ctrlPr>
                          <a:rPr lang="en-IN" sz="2000" b="0" i="1" smtClean="0">
                            <a:solidFill>
                              <a:srgbClr val="050607"/>
                            </a:solidFill>
                            <a:latin typeface="Cambria Math" panose="02040503050406030204" pitchFamily="18" charset="0"/>
                          </a:rPr>
                        </m:ctrlPr>
                      </m:funcPr>
                      <m:fName>
                        <m:r>
                          <m:rPr>
                            <m:sty m:val="p"/>
                          </m:rPr>
                          <a:rPr lang="en-IN" sz="2000" b="0" i="0" smtClean="0">
                            <a:solidFill>
                              <a:srgbClr val="050607"/>
                            </a:solidFill>
                            <a:latin typeface="Cambria Math" panose="02040503050406030204" pitchFamily="18" charset="0"/>
                          </a:rPr>
                          <m:t>ln</m:t>
                        </m:r>
                      </m:fName>
                      <m:e>
                        <m:d>
                          <m:dPr>
                            <m:ctrlPr>
                              <a:rPr lang="en-IN" sz="2000" b="0" i="1" smtClean="0">
                                <a:solidFill>
                                  <a:srgbClr val="050607"/>
                                </a:solidFill>
                                <a:latin typeface="Cambria Math" panose="02040503050406030204" pitchFamily="18" charset="0"/>
                              </a:rPr>
                            </m:ctrlPr>
                          </m:dPr>
                          <m:e>
                            <m:r>
                              <a:rPr lang="en-IN" sz="2000" b="0" i="1" smtClean="0">
                                <a:solidFill>
                                  <a:srgbClr val="050607"/>
                                </a:solidFill>
                                <a:latin typeface="Cambria Math" panose="02040503050406030204" pitchFamily="18" charset="0"/>
                              </a:rPr>
                              <m:t>𝐺𝐷𝑃</m:t>
                            </m:r>
                          </m:e>
                        </m:d>
                        <m:r>
                          <a:rPr lang="en-IN" sz="2000" b="0" i="1" baseline="-25000" smtClean="0">
                            <a:solidFill>
                              <a:srgbClr val="050607"/>
                            </a:solidFill>
                            <a:latin typeface="Cambria Math" panose="02040503050406030204" pitchFamily="18" charset="0"/>
                          </a:rPr>
                          <m:t>𝑡</m:t>
                        </m:r>
                      </m:e>
                    </m:func>
                    <m:r>
                      <a:rPr lang="en-IN" sz="2000" b="0" i="1" smtClean="0">
                        <a:solidFill>
                          <a:srgbClr val="050607"/>
                        </a:solidFill>
                        <a:latin typeface="Cambria Math" panose="02040503050406030204" pitchFamily="18" charset="0"/>
                      </a:rPr>
                      <m:t>+0.0826 ∗</m:t>
                    </m:r>
                    <m:func>
                      <m:funcPr>
                        <m:ctrlPr>
                          <a:rPr lang="en-IN" sz="2000" b="0" i="1" smtClean="0">
                            <a:solidFill>
                              <a:srgbClr val="050607"/>
                            </a:solidFill>
                            <a:latin typeface="Cambria Math" panose="02040503050406030204" pitchFamily="18" charset="0"/>
                          </a:rPr>
                        </m:ctrlPr>
                      </m:funcPr>
                      <m:fName>
                        <m:r>
                          <m:rPr>
                            <m:sty m:val="p"/>
                          </m:rPr>
                          <a:rPr lang="en-IN" sz="2000" b="0" i="0" smtClean="0">
                            <a:solidFill>
                              <a:srgbClr val="050607"/>
                            </a:solidFill>
                            <a:latin typeface="Cambria Math" panose="02040503050406030204" pitchFamily="18" charset="0"/>
                          </a:rPr>
                          <m:t>ln</m:t>
                        </m:r>
                      </m:fName>
                      <m:e>
                        <m:d>
                          <m:dPr>
                            <m:ctrlPr>
                              <a:rPr lang="en-IN" sz="2000" b="0" i="1" smtClean="0">
                                <a:solidFill>
                                  <a:srgbClr val="050607"/>
                                </a:solidFill>
                                <a:latin typeface="Cambria Math" panose="02040503050406030204" pitchFamily="18" charset="0"/>
                              </a:rPr>
                            </m:ctrlPr>
                          </m:dPr>
                          <m:e>
                            <m:r>
                              <a:rPr lang="en-IN" sz="2000" b="0" i="1" smtClean="0">
                                <a:solidFill>
                                  <a:srgbClr val="050607"/>
                                </a:solidFill>
                                <a:latin typeface="Cambria Math" panose="02040503050406030204" pitchFamily="18" charset="0"/>
                              </a:rPr>
                              <m:t>𝐶𝑜𝑛𝑠</m:t>
                            </m:r>
                          </m:e>
                        </m:d>
                      </m:e>
                    </m:func>
                    <m:r>
                      <m:rPr>
                        <m:sty m:val="p"/>
                      </m:rPr>
                      <a:rPr lang="en-IN" sz="2000" b="0" i="0" baseline="-25000" smtClean="0">
                        <a:solidFill>
                          <a:srgbClr val="050607"/>
                        </a:solidFill>
                        <a:latin typeface="Cambria Math" panose="02040503050406030204" pitchFamily="18" charset="0"/>
                      </a:rPr>
                      <m:t>t</m:t>
                    </m:r>
                    <m:r>
                      <a:rPr lang="en-IN" sz="2000" b="0" i="0" smtClean="0">
                        <a:solidFill>
                          <a:srgbClr val="050607"/>
                        </a:solidFill>
                        <a:latin typeface="Cambria Math" panose="02040503050406030204" pitchFamily="18" charset="0"/>
                      </a:rPr>
                      <m:t>+ </m:t>
                    </m:r>
                    <m:sSub>
                      <m:sSubPr>
                        <m:ctrlPr>
                          <a:rPr lang="en-IN" sz="2000" b="0" i="1" smtClean="0">
                            <a:solidFill>
                              <a:srgbClr val="050607"/>
                            </a:solidFill>
                            <a:latin typeface="Cambria Math" panose="02040503050406030204" pitchFamily="18" charset="0"/>
                          </a:rPr>
                        </m:ctrlPr>
                      </m:sSubPr>
                      <m:e>
                        <m:r>
                          <m:rPr>
                            <m:sty m:val="p"/>
                          </m:rPr>
                          <a:rPr lang="el-GR" sz="2000" i="1">
                            <a:solidFill>
                              <a:srgbClr val="050607"/>
                            </a:solidFill>
                            <a:latin typeface="Cambria Math" panose="02040503050406030204" pitchFamily="18" charset="0"/>
                            <a:ea typeface="Cambria Math" panose="02040503050406030204" pitchFamily="18" charset="0"/>
                          </a:rPr>
                          <m:t>ε</m:t>
                        </m:r>
                      </m:e>
                      <m:sub>
                        <m:r>
                          <a:rPr lang="en-IN" sz="2000" b="0" i="1" smtClean="0">
                            <a:solidFill>
                              <a:srgbClr val="050607"/>
                            </a:solidFill>
                            <a:latin typeface="Cambria Math" panose="02040503050406030204" pitchFamily="18" charset="0"/>
                          </a:rPr>
                          <m:t>𝑡</m:t>
                        </m:r>
                      </m:sub>
                    </m:sSub>
                  </m:oMath>
                </a14:m>
                <a:endParaRPr lang="en-IN" sz="2000" dirty="0">
                  <a:solidFill>
                    <a:srgbClr val="050607"/>
                  </a:solidFill>
                </a:endParaRPr>
              </a:p>
            </p:txBody>
          </p:sp>
        </mc:Choice>
        <mc:Fallback xmlns="">
          <p:sp>
            <p:nvSpPr>
              <p:cNvPr id="12" name="Rectangle 11">
                <a:extLst>
                  <a:ext uri="{FF2B5EF4-FFF2-40B4-BE49-F238E27FC236}">
                    <a16:creationId xmlns:a16="http://schemas.microsoft.com/office/drawing/2014/main" id="{8020C1A5-4978-4732-BCFE-5EA862CA2B89}"/>
                  </a:ext>
                </a:extLst>
              </p:cNvPr>
              <p:cNvSpPr>
                <a:spLocks noRot="1" noChangeAspect="1" noMove="1" noResize="1" noEditPoints="1" noAdjustHandles="1" noChangeArrowheads="1" noChangeShapeType="1" noTextEdit="1"/>
              </p:cNvSpPr>
              <p:nvPr/>
            </p:nvSpPr>
            <p:spPr>
              <a:xfrm>
                <a:off x="693173" y="3614061"/>
                <a:ext cx="7757652" cy="934065"/>
              </a:xfrm>
              <a:prstGeom prst="rect">
                <a:avLst/>
              </a:prstGeom>
              <a:blipFill>
                <a:blip r:embed="rId2"/>
                <a:stretch>
                  <a:fillRect/>
                </a:stretch>
              </a:blipFill>
            </p:spPr>
            <p:txBody>
              <a:bodyPr/>
              <a:lstStyle/>
              <a:p>
                <a:r>
                  <a:rPr lang="en-IN">
                    <a:noFill/>
                  </a:rPr>
                  <a:t> </a:t>
                </a:r>
              </a:p>
            </p:txBody>
          </p:sp>
        </mc:Fallback>
      </mc:AlternateContent>
      <p:pic>
        <p:nvPicPr>
          <p:cNvPr id="3" name="Picture 2">
            <a:extLst>
              <a:ext uri="{FF2B5EF4-FFF2-40B4-BE49-F238E27FC236}">
                <a16:creationId xmlns:a16="http://schemas.microsoft.com/office/drawing/2014/main" id="{F60D398E-DB35-4DBB-B20A-7785FBFD172A}"/>
              </a:ext>
            </a:extLst>
          </p:cNvPr>
          <p:cNvPicPr>
            <a:picLocks noChangeAspect="1"/>
          </p:cNvPicPr>
          <p:nvPr/>
        </p:nvPicPr>
        <p:blipFill>
          <a:blip r:embed="rId3"/>
          <a:stretch>
            <a:fillRect/>
          </a:stretch>
        </p:blipFill>
        <p:spPr>
          <a:xfrm>
            <a:off x="1344678" y="1338186"/>
            <a:ext cx="3227321" cy="2025351"/>
          </a:xfrm>
          <a:prstGeom prst="rect">
            <a:avLst/>
          </a:prstGeom>
          <a:ln w="28575">
            <a:solidFill>
              <a:srgbClr val="050607"/>
            </a:solidFill>
          </a:ln>
        </p:spPr>
      </p:pic>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5BCD1E3A-D71F-477D-BFCE-A87AA9A67221}"/>
                  </a:ext>
                </a:extLst>
              </p:cNvPr>
              <p:cNvSpPr/>
              <p:nvPr/>
            </p:nvSpPr>
            <p:spPr>
              <a:xfrm>
                <a:off x="4857135" y="2801288"/>
                <a:ext cx="2551470" cy="532752"/>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IN" sz="2400" i="1" smtClean="0">
                              <a:solidFill>
                                <a:srgbClr val="050607"/>
                              </a:solidFill>
                              <a:latin typeface="Cambria Math" panose="02040503050406030204" pitchFamily="18" charset="0"/>
                            </a:rPr>
                          </m:ctrlPr>
                        </m:sSubPr>
                        <m:e>
                          <m:r>
                            <a:rPr lang="en-IN" sz="2400" b="0" i="1" smtClean="0">
                              <a:solidFill>
                                <a:srgbClr val="050607"/>
                              </a:solidFill>
                              <a:latin typeface="Cambria Math" panose="02040503050406030204" pitchFamily="18" charset="0"/>
                            </a:rPr>
                            <m:t>𝑍</m:t>
                          </m:r>
                        </m:e>
                        <m:sub>
                          <m:r>
                            <a:rPr lang="en-IN" sz="2400" b="0" i="1" smtClean="0">
                              <a:solidFill>
                                <a:srgbClr val="050607"/>
                              </a:solidFill>
                              <a:latin typeface="Cambria Math" panose="02040503050406030204" pitchFamily="18" charset="0"/>
                            </a:rPr>
                            <m:t>𝑡</m:t>
                          </m:r>
                        </m:sub>
                      </m:sSub>
                      <m:r>
                        <a:rPr lang="en-IN" sz="2400" b="0" i="1" smtClean="0">
                          <a:solidFill>
                            <a:srgbClr val="050607"/>
                          </a:solidFill>
                          <a:latin typeface="Cambria Math" panose="02040503050406030204" pitchFamily="18" charset="0"/>
                        </a:rPr>
                        <m:t>= </m:t>
                      </m:r>
                      <m:sSub>
                        <m:sSubPr>
                          <m:ctrlPr>
                            <a:rPr lang="en-IN" sz="2400" b="0" i="1" smtClean="0">
                              <a:solidFill>
                                <a:srgbClr val="050607"/>
                              </a:solidFill>
                              <a:latin typeface="Cambria Math" panose="02040503050406030204" pitchFamily="18" charset="0"/>
                            </a:rPr>
                          </m:ctrlPr>
                        </m:sSubPr>
                        <m:e>
                          <m:r>
                            <a:rPr lang="en-IN" sz="2400" b="0" i="1" smtClean="0">
                              <a:solidFill>
                                <a:srgbClr val="050607"/>
                              </a:solidFill>
                              <a:latin typeface="Cambria Math" panose="02040503050406030204" pitchFamily="18" charset="0"/>
                            </a:rPr>
                            <m:t>𝑌</m:t>
                          </m:r>
                        </m:e>
                        <m:sub>
                          <m:r>
                            <a:rPr lang="en-IN" sz="2400" b="0" i="1" smtClean="0">
                              <a:solidFill>
                                <a:srgbClr val="050607"/>
                              </a:solidFill>
                              <a:latin typeface="Cambria Math" panose="02040503050406030204" pitchFamily="18" charset="0"/>
                            </a:rPr>
                            <m:t>𝑡</m:t>
                          </m:r>
                        </m:sub>
                      </m:sSub>
                      <m:r>
                        <a:rPr lang="en-IN" sz="2400" b="0" i="1" smtClean="0">
                          <a:solidFill>
                            <a:srgbClr val="050607"/>
                          </a:solidFill>
                          <a:latin typeface="Cambria Math" panose="02040503050406030204" pitchFamily="18" charset="0"/>
                        </a:rPr>
                        <m:t>−</m:t>
                      </m:r>
                      <m:sSub>
                        <m:sSubPr>
                          <m:ctrlPr>
                            <a:rPr lang="en-IN" sz="2400" b="0" i="1" smtClean="0">
                              <a:solidFill>
                                <a:srgbClr val="050607"/>
                              </a:solidFill>
                              <a:latin typeface="Cambria Math" panose="02040503050406030204" pitchFamily="18" charset="0"/>
                            </a:rPr>
                          </m:ctrlPr>
                        </m:sSubPr>
                        <m:e>
                          <m:r>
                            <a:rPr lang="en-IN" sz="2400" b="0" i="1" smtClean="0">
                              <a:solidFill>
                                <a:srgbClr val="050607"/>
                              </a:solidFill>
                              <a:latin typeface="Cambria Math" panose="02040503050406030204" pitchFamily="18" charset="0"/>
                            </a:rPr>
                            <m:t>𝑌</m:t>
                          </m:r>
                        </m:e>
                        <m:sub>
                          <m:r>
                            <a:rPr lang="en-IN" sz="2400" b="0" i="1" smtClean="0">
                              <a:solidFill>
                                <a:srgbClr val="050607"/>
                              </a:solidFill>
                              <a:latin typeface="Cambria Math" panose="02040503050406030204" pitchFamily="18" charset="0"/>
                            </a:rPr>
                            <m:t>𝑡</m:t>
                          </m:r>
                          <m:r>
                            <a:rPr lang="en-IN" sz="2400" b="0" i="1" smtClean="0">
                              <a:solidFill>
                                <a:srgbClr val="050607"/>
                              </a:solidFill>
                              <a:latin typeface="Cambria Math" panose="02040503050406030204" pitchFamily="18" charset="0"/>
                            </a:rPr>
                            <m:t>−1</m:t>
                          </m:r>
                        </m:sub>
                      </m:sSub>
                    </m:oMath>
                  </m:oMathPara>
                </a14:m>
                <a:endParaRPr lang="en-IN" sz="2400" dirty="0">
                  <a:solidFill>
                    <a:srgbClr val="050607"/>
                  </a:solidFill>
                </a:endParaRPr>
              </a:p>
            </p:txBody>
          </p:sp>
        </mc:Choice>
        <mc:Fallback xmlns="">
          <p:sp>
            <p:nvSpPr>
              <p:cNvPr id="4" name="Rectangle 3">
                <a:extLst>
                  <a:ext uri="{FF2B5EF4-FFF2-40B4-BE49-F238E27FC236}">
                    <a16:creationId xmlns:a16="http://schemas.microsoft.com/office/drawing/2014/main" id="{5BCD1E3A-D71F-477D-BFCE-A87AA9A67221}"/>
                  </a:ext>
                </a:extLst>
              </p:cNvPr>
              <p:cNvSpPr>
                <a:spLocks noRot="1" noChangeAspect="1" noMove="1" noResize="1" noEditPoints="1" noAdjustHandles="1" noChangeArrowheads="1" noChangeShapeType="1" noTextEdit="1"/>
              </p:cNvSpPr>
              <p:nvPr/>
            </p:nvSpPr>
            <p:spPr>
              <a:xfrm>
                <a:off x="4857135" y="2801288"/>
                <a:ext cx="2551470" cy="532752"/>
              </a:xfrm>
              <a:prstGeom prst="rect">
                <a:avLst/>
              </a:prstGeom>
              <a:blipFill>
                <a:blip r:embed="rId4"/>
                <a:stretch>
                  <a:fillRect/>
                </a:stretch>
              </a:blipFill>
            </p:spPr>
            <p:txBody>
              <a:bodyPr/>
              <a:lstStyle/>
              <a:p>
                <a:r>
                  <a:rPr lang="en-IN">
                    <a:noFill/>
                  </a:rPr>
                  <a:t> </a:t>
                </a:r>
              </a:p>
            </p:txBody>
          </p:sp>
        </mc:Fallback>
      </mc:AlternateContent>
      <p:sp>
        <p:nvSpPr>
          <p:cNvPr id="5" name="Rectangle 4">
            <a:extLst>
              <a:ext uri="{FF2B5EF4-FFF2-40B4-BE49-F238E27FC236}">
                <a16:creationId xmlns:a16="http://schemas.microsoft.com/office/drawing/2014/main" id="{0FFB7BEC-B090-4522-898D-A1ED664A3997}"/>
              </a:ext>
            </a:extLst>
          </p:cNvPr>
          <p:cNvSpPr/>
          <p:nvPr/>
        </p:nvSpPr>
        <p:spPr>
          <a:xfrm>
            <a:off x="2566219" y="167148"/>
            <a:ext cx="4100052" cy="776843"/>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3200" dirty="0"/>
              <a:t>ARIMAX EQUATION</a:t>
            </a:r>
          </a:p>
        </p:txBody>
      </p:sp>
      <p:sp>
        <p:nvSpPr>
          <p:cNvPr id="6" name="Slide Number Placeholder 1">
            <a:extLst>
              <a:ext uri="{FF2B5EF4-FFF2-40B4-BE49-F238E27FC236}">
                <a16:creationId xmlns:a16="http://schemas.microsoft.com/office/drawing/2014/main" id="{23623C20-686A-46AF-B898-06D7457B8120}"/>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24</a:t>
            </a:fld>
            <a:endParaRPr lang="en" dirty="0"/>
          </a:p>
        </p:txBody>
      </p:sp>
    </p:spTree>
    <p:extLst>
      <p:ext uri="{BB962C8B-B14F-4D97-AF65-F5344CB8AC3E}">
        <p14:creationId xmlns:p14="http://schemas.microsoft.com/office/powerpoint/2010/main" val="2730785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4" grpId="0" animBg="1"/>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3F0FE5B-E881-4613-B6C2-B9C653384CD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sp>
        <p:nvSpPr>
          <p:cNvPr id="7" name="Rectangle 6">
            <a:extLst>
              <a:ext uri="{FF2B5EF4-FFF2-40B4-BE49-F238E27FC236}">
                <a16:creationId xmlns:a16="http://schemas.microsoft.com/office/drawing/2014/main" id="{FAAD6A27-8731-475C-AEE2-B4137D06EE11}"/>
              </a:ext>
            </a:extLst>
          </p:cNvPr>
          <p:cNvSpPr/>
          <p:nvPr/>
        </p:nvSpPr>
        <p:spPr>
          <a:xfrm>
            <a:off x="2099733" y="441880"/>
            <a:ext cx="4944533" cy="107244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dirty="0">
                <a:solidFill>
                  <a:srgbClr val="050607"/>
                </a:solidFill>
              </a:rPr>
              <a:t>INDIVIDUAL MODELS FOR EXOGENOUS VARIABLES</a:t>
            </a:r>
          </a:p>
        </p:txBody>
      </p:sp>
      <p:pic>
        <p:nvPicPr>
          <p:cNvPr id="13" name="Picture 12">
            <a:extLst>
              <a:ext uri="{FF2B5EF4-FFF2-40B4-BE49-F238E27FC236}">
                <a16:creationId xmlns:a16="http://schemas.microsoft.com/office/drawing/2014/main" id="{1EC07BA1-3849-4179-A5D6-D9EA59B32D75}"/>
              </a:ext>
            </a:extLst>
          </p:cNvPr>
          <p:cNvPicPr>
            <a:picLocks noChangeAspect="1"/>
          </p:cNvPicPr>
          <p:nvPr/>
        </p:nvPicPr>
        <p:blipFill>
          <a:blip r:embed="rId2"/>
          <a:stretch>
            <a:fillRect/>
          </a:stretch>
        </p:blipFill>
        <p:spPr>
          <a:xfrm>
            <a:off x="529947" y="2350132"/>
            <a:ext cx="8084105" cy="1801990"/>
          </a:xfrm>
          <a:prstGeom prst="rect">
            <a:avLst/>
          </a:prstGeom>
          <a:ln w="28575">
            <a:solidFill>
              <a:srgbClr val="050607"/>
            </a:solidFill>
          </a:ln>
        </p:spPr>
      </p:pic>
    </p:spTree>
    <p:extLst>
      <p:ext uri="{BB962C8B-B14F-4D97-AF65-F5344CB8AC3E}">
        <p14:creationId xmlns:p14="http://schemas.microsoft.com/office/powerpoint/2010/main" val="2622575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F148A54-B82C-40C6-A757-2DBD1873F02E}"/>
              </a:ext>
            </a:extLst>
          </p:cNvPr>
          <p:cNvSpPr/>
          <p:nvPr/>
        </p:nvSpPr>
        <p:spPr>
          <a:xfrm>
            <a:off x="312262" y="217139"/>
            <a:ext cx="3679487" cy="530942"/>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IN" sz="2000" dirty="0">
                <a:solidFill>
                  <a:srgbClr val="050607"/>
                </a:solidFill>
              </a:rPr>
              <a:t>ANALYSIS OF RESIDUALS</a:t>
            </a:r>
          </a:p>
        </p:txBody>
      </p:sp>
      <p:grpSp>
        <p:nvGrpSpPr>
          <p:cNvPr id="2" name="Group 1">
            <a:extLst>
              <a:ext uri="{FF2B5EF4-FFF2-40B4-BE49-F238E27FC236}">
                <a16:creationId xmlns:a16="http://schemas.microsoft.com/office/drawing/2014/main" id="{A963C92D-F5D6-4170-A5F2-4AA331F22A16}"/>
              </a:ext>
            </a:extLst>
          </p:cNvPr>
          <p:cNvGrpSpPr/>
          <p:nvPr/>
        </p:nvGrpSpPr>
        <p:grpSpPr>
          <a:xfrm>
            <a:off x="259117" y="217138"/>
            <a:ext cx="8687841" cy="4787945"/>
            <a:chOff x="259117" y="217138"/>
            <a:chExt cx="8687841" cy="4787945"/>
          </a:xfrm>
        </p:grpSpPr>
        <p:sp>
          <p:nvSpPr>
            <p:cNvPr id="10" name="Rectangle 9">
              <a:extLst>
                <a:ext uri="{FF2B5EF4-FFF2-40B4-BE49-F238E27FC236}">
                  <a16:creationId xmlns:a16="http://schemas.microsoft.com/office/drawing/2014/main" id="{6FF9A386-299F-4C43-AEAB-C54AC0DF3368}"/>
                </a:ext>
              </a:extLst>
            </p:cNvPr>
            <p:cNvSpPr/>
            <p:nvPr/>
          </p:nvSpPr>
          <p:spPr>
            <a:xfrm>
              <a:off x="4063100" y="217139"/>
              <a:ext cx="2544183" cy="530942"/>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13" name="Rectangle 12">
              <a:extLst>
                <a:ext uri="{FF2B5EF4-FFF2-40B4-BE49-F238E27FC236}">
                  <a16:creationId xmlns:a16="http://schemas.microsoft.com/office/drawing/2014/main" id="{34757EBA-8BD8-4047-9B2A-23D25F87C0FB}"/>
                </a:ext>
              </a:extLst>
            </p:cNvPr>
            <p:cNvSpPr/>
            <p:nvPr/>
          </p:nvSpPr>
          <p:spPr>
            <a:xfrm>
              <a:off x="6892410" y="953726"/>
              <a:ext cx="2054548" cy="609599"/>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IN" sz="1600" dirty="0">
                  <a:solidFill>
                    <a:srgbClr val="050607"/>
                  </a:solidFill>
                </a:rPr>
                <a:t>LJUNG BOX TEST</a:t>
              </a:r>
            </a:p>
          </p:txBody>
        </p:sp>
        <p:pic>
          <p:nvPicPr>
            <p:cNvPr id="20" name="Picture 19">
              <a:extLst>
                <a:ext uri="{FF2B5EF4-FFF2-40B4-BE49-F238E27FC236}">
                  <a16:creationId xmlns:a16="http://schemas.microsoft.com/office/drawing/2014/main" id="{6FEBE6F1-E328-4C3E-B0D1-C5166D9EC181}"/>
                </a:ext>
              </a:extLst>
            </p:cNvPr>
            <p:cNvPicPr>
              <a:picLocks noChangeAspect="1"/>
            </p:cNvPicPr>
            <p:nvPr/>
          </p:nvPicPr>
          <p:blipFill>
            <a:blip r:embed="rId2"/>
            <a:stretch>
              <a:fillRect/>
            </a:stretch>
          </p:blipFill>
          <p:spPr>
            <a:xfrm>
              <a:off x="7165937" y="1833641"/>
              <a:ext cx="1507493" cy="3043159"/>
            </a:xfrm>
            <a:prstGeom prst="rect">
              <a:avLst/>
            </a:prstGeom>
            <a:ln w="28575">
              <a:solidFill>
                <a:schemeClr val="accent4"/>
              </a:solidFill>
            </a:ln>
          </p:spPr>
        </p:pic>
        <p:pic>
          <p:nvPicPr>
            <p:cNvPr id="24" name="Picture 23">
              <a:extLst>
                <a:ext uri="{FF2B5EF4-FFF2-40B4-BE49-F238E27FC236}">
                  <a16:creationId xmlns:a16="http://schemas.microsoft.com/office/drawing/2014/main" id="{692E628F-6CCF-476E-BF61-ACE432FB6518}"/>
                </a:ext>
              </a:extLst>
            </p:cNvPr>
            <p:cNvPicPr>
              <a:picLocks noChangeAspect="1"/>
            </p:cNvPicPr>
            <p:nvPr/>
          </p:nvPicPr>
          <p:blipFill>
            <a:blip r:embed="rId3"/>
            <a:stretch>
              <a:fillRect/>
            </a:stretch>
          </p:blipFill>
          <p:spPr>
            <a:xfrm>
              <a:off x="4063100" y="217138"/>
              <a:ext cx="2544183" cy="530942"/>
            </a:xfrm>
            <a:prstGeom prst="rect">
              <a:avLst/>
            </a:prstGeom>
          </p:spPr>
        </p:pic>
        <p:pic>
          <p:nvPicPr>
            <p:cNvPr id="25" name="Picture 24">
              <a:extLst>
                <a:ext uri="{FF2B5EF4-FFF2-40B4-BE49-F238E27FC236}">
                  <a16:creationId xmlns:a16="http://schemas.microsoft.com/office/drawing/2014/main" id="{E09BE4BA-BC1D-47BF-8FBB-71E05C8A0546}"/>
                </a:ext>
              </a:extLst>
            </p:cNvPr>
            <p:cNvPicPr>
              <a:picLocks noChangeAspect="1"/>
            </p:cNvPicPr>
            <p:nvPr/>
          </p:nvPicPr>
          <p:blipFill rotWithShape="1">
            <a:blip r:embed="rId4"/>
            <a:srcRect t="5289"/>
            <a:stretch/>
          </p:blipFill>
          <p:spPr>
            <a:xfrm>
              <a:off x="259117" y="914399"/>
              <a:ext cx="6348166" cy="4090684"/>
            </a:xfrm>
            <a:prstGeom prst="rect">
              <a:avLst/>
            </a:prstGeom>
          </p:spPr>
        </p:pic>
      </p:grpSp>
      <p:sp>
        <p:nvSpPr>
          <p:cNvPr id="9" name="Slide Number Placeholder 1">
            <a:extLst>
              <a:ext uri="{FF2B5EF4-FFF2-40B4-BE49-F238E27FC236}">
                <a16:creationId xmlns:a16="http://schemas.microsoft.com/office/drawing/2014/main" id="{3B4E7AC8-86CB-45BC-AF92-291A28244D7E}"/>
              </a:ext>
            </a:extLst>
          </p:cNvPr>
          <p:cNvSpPr>
            <a:spLocks noGrp="1"/>
          </p:cNvSpPr>
          <p:nvPr>
            <p:ph type="sldNum" idx="12"/>
          </p:nvPr>
        </p:nvSpPr>
        <p:spPr>
          <a:xfrm>
            <a:off x="8542047" y="4696933"/>
            <a:ext cx="548700" cy="313500"/>
          </a:xfrm>
        </p:spPr>
        <p:txBody>
          <a:bodyPr/>
          <a:lstStyle/>
          <a:p>
            <a:pPr marL="0" lvl="0" indent="0" algn="r" rtl="0">
              <a:spcBef>
                <a:spcPts val="0"/>
              </a:spcBef>
              <a:spcAft>
                <a:spcPts val="0"/>
              </a:spcAft>
              <a:buNone/>
            </a:pPr>
            <a:fld id="{00000000-1234-1234-1234-123412341234}" type="slidenum">
              <a:rPr lang="en" smtClean="0"/>
              <a:t>26</a:t>
            </a:fld>
            <a:endParaRPr lang="en" dirty="0"/>
          </a:p>
        </p:txBody>
      </p:sp>
    </p:spTree>
    <p:extLst>
      <p:ext uri="{BB962C8B-B14F-4D97-AF65-F5344CB8AC3E}">
        <p14:creationId xmlns:p14="http://schemas.microsoft.com/office/powerpoint/2010/main" val="394039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ctrTitle"/>
          </p:nvPr>
        </p:nvSpPr>
        <p:spPr>
          <a:xfrm>
            <a:off x="190500" y="2845960"/>
            <a:ext cx="8953375" cy="117890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5400" dirty="0">
                <a:solidFill>
                  <a:schemeClr val="bg1"/>
                </a:solidFill>
              </a:rPr>
              <a:t>COINTEGRATION TEST AND ERROR CORRECTION MODEL (ECM)</a:t>
            </a:r>
            <a:endParaRPr sz="5400" dirty="0">
              <a:solidFill>
                <a:schemeClr val="bg1"/>
              </a:solidFill>
            </a:endParaRPr>
          </a:p>
        </p:txBody>
      </p:sp>
    </p:spTree>
    <p:extLst>
      <p:ext uri="{BB962C8B-B14F-4D97-AF65-F5344CB8AC3E}">
        <p14:creationId xmlns:p14="http://schemas.microsoft.com/office/powerpoint/2010/main" val="19459305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smtClean="0">
                <a:ln>
                  <a:noFill/>
                </a:ln>
                <a:solidFill>
                  <a:srgbClr val="97ABBC"/>
                </a:solidFill>
                <a:effectLst/>
                <a:uLnTx/>
                <a:uFillTx/>
                <a:latin typeface="Lato"/>
                <a:sym typeface="Lato"/>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28</a:t>
            </a:fld>
            <a:endParaRPr kumimoji="0" lang="en" sz="1300" b="0" i="0" u="none" strike="noStrike" kern="0" cap="none" spc="0" normalizeH="0" baseline="0" noProof="0">
              <a:ln>
                <a:noFill/>
              </a:ln>
              <a:solidFill>
                <a:srgbClr val="97ABBC"/>
              </a:solidFill>
              <a:effectLst/>
              <a:uLnTx/>
              <a:uFillTx/>
              <a:latin typeface="Lato"/>
              <a:sym typeface="Lato"/>
            </a:endParaRPr>
          </a:p>
        </p:txBody>
      </p:sp>
      <p:sp>
        <p:nvSpPr>
          <p:cNvPr id="2" name="Rectangle 1">
            <a:extLst>
              <a:ext uri="{FF2B5EF4-FFF2-40B4-BE49-F238E27FC236}">
                <a16:creationId xmlns:a16="http://schemas.microsoft.com/office/drawing/2014/main" id="{6D829A07-6BC3-4763-A8A0-E5B96F70B20C}"/>
              </a:ext>
            </a:extLst>
          </p:cNvPr>
          <p:cNvSpPr/>
          <p:nvPr/>
        </p:nvSpPr>
        <p:spPr>
          <a:xfrm>
            <a:off x="1336974" y="627777"/>
            <a:ext cx="6781042" cy="802239"/>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1800" b="0" i="0" u="none" strike="noStrike" kern="0" cap="none" spc="0" normalizeH="0" baseline="0" noProof="0" dirty="0">
                <a:ln>
                  <a:noFill/>
                </a:ln>
                <a:solidFill>
                  <a:srgbClr val="050607"/>
                </a:solidFill>
                <a:effectLst/>
                <a:uLnTx/>
                <a:uFillTx/>
                <a:latin typeface="Arial"/>
                <a:ea typeface="+mn-ea"/>
                <a:cs typeface="+mn-cs"/>
                <a:sym typeface="Arial"/>
              </a:rPr>
              <a:t>The Cointegration method allows you to estimate the long-run parameters or equilibrium in systems with unit root variables.</a:t>
            </a:r>
          </a:p>
        </p:txBody>
      </p:sp>
      <p:sp>
        <p:nvSpPr>
          <p:cNvPr id="12" name="Rectangle 11">
            <a:extLst>
              <a:ext uri="{FF2B5EF4-FFF2-40B4-BE49-F238E27FC236}">
                <a16:creationId xmlns:a16="http://schemas.microsoft.com/office/drawing/2014/main" id="{1DF69808-3392-489D-91AB-F718D30017CA}"/>
              </a:ext>
            </a:extLst>
          </p:cNvPr>
          <p:cNvSpPr/>
          <p:nvPr/>
        </p:nvSpPr>
        <p:spPr>
          <a:xfrm>
            <a:off x="4440154" y="2979699"/>
            <a:ext cx="4589121" cy="941922"/>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1400" b="0" i="0" u="none" strike="noStrike" kern="0" cap="none" spc="0" normalizeH="0" baseline="0" noProof="0" dirty="0">
                <a:ln>
                  <a:noFill/>
                </a:ln>
                <a:solidFill>
                  <a:srgbClr val="050607"/>
                </a:solidFill>
                <a:effectLst/>
                <a:uLnTx/>
                <a:uFillTx/>
                <a:latin typeface="Arial"/>
                <a:ea typeface="+mn-ea"/>
                <a:cs typeface="+mn-cs"/>
                <a:sym typeface="Arial"/>
              </a:rPr>
              <a:t>H0 : No cointegration exists between residuals of Unemployment and Inflation</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1400" b="0" i="0" u="none" strike="noStrike" kern="0" cap="none" spc="0" normalizeH="0" baseline="0" noProof="0" dirty="0">
                <a:ln>
                  <a:noFill/>
                </a:ln>
                <a:solidFill>
                  <a:srgbClr val="050607"/>
                </a:solidFill>
                <a:effectLst/>
                <a:uLnTx/>
                <a:uFillTx/>
                <a:latin typeface="Arial"/>
                <a:ea typeface="+mn-ea"/>
                <a:cs typeface="+mn-cs"/>
                <a:sym typeface="Arial"/>
              </a:rPr>
              <a:t>H1 : Not H0</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1400" b="0" i="0" u="none" strike="noStrike" kern="0" cap="none" spc="0" normalizeH="0" baseline="0" noProof="0" dirty="0">
                <a:ln>
                  <a:noFill/>
                </a:ln>
                <a:solidFill>
                  <a:srgbClr val="050607"/>
                </a:solidFill>
                <a:effectLst/>
                <a:uLnTx/>
                <a:uFillTx/>
                <a:latin typeface="Arial"/>
                <a:ea typeface="+mn-ea"/>
                <a:cs typeface="+mn-cs"/>
                <a:sym typeface="Arial"/>
              </a:rPr>
              <a:t>P-Value = 0.01</a:t>
            </a:r>
          </a:p>
        </p:txBody>
      </p:sp>
      <p:graphicFrame>
        <p:nvGraphicFramePr>
          <p:cNvPr id="14" name="Chart 13">
            <a:extLst>
              <a:ext uri="{FF2B5EF4-FFF2-40B4-BE49-F238E27FC236}">
                <a16:creationId xmlns:a16="http://schemas.microsoft.com/office/drawing/2014/main" id="{3F35465F-4475-46D8-B4AA-34E9D712094F}"/>
              </a:ext>
            </a:extLst>
          </p:cNvPr>
          <p:cNvGraphicFramePr>
            <a:graphicFrameLocks/>
          </p:cNvGraphicFramePr>
          <p:nvPr/>
        </p:nvGraphicFramePr>
        <p:xfrm>
          <a:off x="230141" y="2073392"/>
          <a:ext cx="3974406" cy="2054224"/>
        </p:xfrm>
        <a:graphic>
          <a:graphicData uri="http://schemas.openxmlformats.org/drawingml/2006/chart">
            <c:chart xmlns:c="http://schemas.openxmlformats.org/drawingml/2006/chart" xmlns:r="http://schemas.openxmlformats.org/officeDocument/2006/relationships" r:id="rId2"/>
          </a:graphicData>
        </a:graphic>
      </p:graphicFrame>
      <p:sp>
        <p:nvSpPr>
          <p:cNvPr id="15" name="Rectangle 14">
            <a:extLst>
              <a:ext uri="{FF2B5EF4-FFF2-40B4-BE49-F238E27FC236}">
                <a16:creationId xmlns:a16="http://schemas.microsoft.com/office/drawing/2014/main" id="{A67E6608-E309-4860-9334-083097927A99}"/>
              </a:ext>
            </a:extLst>
          </p:cNvPr>
          <p:cNvSpPr/>
          <p:nvPr/>
        </p:nvSpPr>
        <p:spPr>
          <a:xfrm>
            <a:off x="4641532" y="2211672"/>
            <a:ext cx="4186364" cy="77444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1600" b="1" i="0" u="none" strike="noStrike" kern="0" cap="none" spc="0" normalizeH="0" baseline="0" noProof="0" dirty="0">
                <a:ln>
                  <a:noFill/>
                </a:ln>
                <a:solidFill>
                  <a:srgbClr val="050607"/>
                </a:solidFill>
                <a:effectLst/>
                <a:uLnTx/>
                <a:uFillTx/>
                <a:latin typeface="Arial"/>
                <a:ea typeface="+mn-ea"/>
                <a:cs typeface="+mn-cs"/>
                <a:sym typeface="Arial"/>
              </a:rPr>
              <a:t>PHILLIPS – OULIARIS COINTEGRATION TEST </a:t>
            </a:r>
          </a:p>
        </p:txBody>
      </p:sp>
    </p:spTree>
    <p:extLst>
      <p:ext uri="{BB962C8B-B14F-4D97-AF65-F5344CB8AC3E}">
        <p14:creationId xmlns:p14="http://schemas.microsoft.com/office/powerpoint/2010/main" val="36275162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360B9CE-789D-470D-9D87-75396683B160}"/>
              </a:ext>
            </a:extLst>
          </p:cNvPr>
          <p:cNvSpPr/>
          <p:nvPr/>
        </p:nvSpPr>
        <p:spPr>
          <a:xfrm>
            <a:off x="375549" y="1752595"/>
            <a:ext cx="4516016" cy="193544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Rectangle 8">
            <a:extLst>
              <a:ext uri="{FF2B5EF4-FFF2-40B4-BE49-F238E27FC236}">
                <a16:creationId xmlns:a16="http://schemas.microsoft.com/office/drawing/2014/main" id="{E3B2E544-1345-49D2-BD43-B8657BBD48B3}"/>
              </a:ext>
            </a:extLst>
          </p:cNvPr>
          <p:cNvSpPr/>
          <p:nvPr/>
        </p:nvSpPr>
        <p:spPr>
          <a:xfrm>
            <a:off x="382553" y="4272602"/>
            <a:ext cx="8201609" cy="5309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4" name="Slide Number Placeholder 3">
            <a:extLst>
              <a:ext uri="{FF2B5EF4-FFF2-40B4-BE49-F238E27FC236}">
                <a16:creationId xmlns:a16="http://schemas.microsoft.com/office/drawing/2014/main" id="{66149B6E-89A7-4390-929D-6D81DE07F1E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sp>
        <p:nvSpPr>
          <p:cNvPr id="7" name="Rectangle 6">
            <a:extLst>
              <a:ext uri="{FF2B5EF4-FFF2-40B4-BE49-F238E27FC236}">
                <a16:creationId xmlns:a16="http://schemas.microsoft.com/office/drawing/2014/main" id="{0C688421-A09B-4926-B453-71B904AE3962}"/>
              </a:ext>
            </a:extLst>
          </p:cNvPr>
          <p:cNvSpPr/>
          <p:nvPr/>
        </p:nvSpPr>
        <p:spPr>
          <a:xfrm>
            <a:off x="2988126" y="166029"/>
            <a:ext cx="3788228" cy="77444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solidFill>
                  <a:srgbClr val="050607"/>
                </a:solidFill>
              </a:rPr>
              <a:t>JOHANSEN TEST </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A6889FD9-AA98-4A61-9C39-F146BB29D6AB}"/>
                  </a:ext>
                </a:extLst>
              </p:cNvPr>
              <p:cNvSpPr txBox="1"/>
              <p:nvPr/>
            </p:nvSpPr>
            <p:spPr>
              <a:xfrm>
                <a:off x="475861" y="4395384"/>
                <a:ext cx="8108301" cy="307777"/>
              </a:xfrm>
              <a:prstGeom prst="rect">
                <a:avLst/>
              </a:prstGeom>
              <a:noFill/>
            </p:spPr>
            <p:txBody>
              <a:bodyPr wrap="square" lIns="0" tIns="0" rIns="0" bIns="0" rtlCol="0">
                <a:spAutoFit/>
              </a:bodyPr>
              <a:lstStyle/>
              <a:p>
                <a:pPr algn="just"/>
                <a14:m>
                  <m:oMathPara xmlns:m="http://schemas.openxmlformats.org/officeDocument/2006/math">
                    <m:oMathParaPr>
                      <m:jc m:val="left"/>
                    </m:oMathParaPr>
                    <m:oMath xmlns:m="http://schemas.openxmlformats.org/officeDocument/2006/math">
                      <m:sSub>
                        <m:sSubPr>
                          <m:ctrlPr>
                            <a:rPr lang="en-IN" sz="2000" i="1" smtClean="0">
                              <a:latin typeface="Cambria Math" panose="02040503050406030204" pitchFamily="18" charset="0"/>
                            </a:rPr>
                          </m:ctrlPr>
                        </m:sSubPr>
                        <m:e>
                          <m:r>
                            <a:rPr lang="en-IN" sz="2000" i="1" smtClean="0">
                              <a:latin typeface="Cambria Math" panose="02040503050406030204" pitchFamily="18" charset="0"/>
                              <a:ea typeface="Cambria Math" panose="02040503050406030204" pitchFamily="18" charset="0"/>
                            </a:rPr>
                            <m:t>∆</m:t>
                          </m:r>
                          <m:r>
                            <a:rPr lang="en-IN" sz="2000" b="0" i="1" smtClean="0">
                              <a:latin typeface="Cambria Math" panose="02040503050406030204" pitchFamily="18" charset="0"/>
                              <a:ea typeface="Cambria Math" panose="02040503050406030204" pitchFamily="18" charset="0"/>
                            </a:rPr>
                            <m:t>𝑦</m:t>
                          </m:r>
                        </m:e>
                        <m:sub>
                          <m:r>
                            <a:rPr lang="en-IN" sz="2000" b="0" i="1" smtClean="0">
                              <a:latin typeface="Cambria Math" panose="02040503050406030204" pitchFamily="18" charset="0"/>
                            </a:rPr>
                            <m:t>𝑡</m:t>
                          </m:r>
                        </m:sub>
                      </m:sSub>
                      <m:r>
                        <a:rPr lang="en-IN" sz="2000" b="0" i="1" smtClean="0">
                          <a:latin typeface="Cambria Math" panose="02040503050406030204" pitchFamily="18" charset="0"/>
                        </a:rPr>
                        <m:t>=−8.4169844+0.5331253∗</m:t>
                      </m:r>
                      <m:r>
                        <a:rPr lang="en-IN" sz="2000" b="0" i="1" smtClean="0">
                          <a:latin typeface="Cambria Math" panose="02040503050406030204" pitchFamily="18" charset="0"/>
                          <a:ea typeface="Cambria Math" panose="02040503050406030204" pitchFamily="18" charset="0"/>
                        </a:rPr>
                        <m:t>∆</m:t>
                      </m:r>
                      <m:sSub>
                        <m:sSubPr>
                          <m:ctrlPr>
                            <a:rPr lang="en-IN" sz="2000" b="0" i="1" smtClean="0">
                              <a:latin typeface="Cambria Math" panose="02040503050406030204" pitchFamily="18" charset="0"/>
                              <a:ea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𝑥</m:t>
                          </m:r>
                        </m:e>
                        <m:sub>
                          <m:r>
                            <a:rPr lang="en-IN" sz="2000" b="0" i="1" smtClean="0">
                              <a:latin typeface="Cambria Math" panose="02040503050406030204" pitchFamily="18" charset="0"/>
                              <a:ea typeface="Cambria Math" panose="02040503050406030204" pitchFamily="18" charset="0"/>
                            </a:rPr>
                            <m:t>𝑡</m:t>
                          </m:r>
                        </m:sub>
                      </m:sSub>
                      <m:r>
                        <a:rPr lang="en-IN" sz="2000" b="0" i="1" smtClean="0">
                          <a:latin typeface="Cambria Math" panose="02040503050406030204" pitchFamily="18" charset="0"/>
                          <a:ea typeface="Cambria Math" panose="02040503050406030204" pitchFamily="18" charset="0"/>
                        </a:rPr>
                        <m:t>−</m:t>
                      </m:r>
                      <m:d>
                        <m:dPr>
                          <m:ctrlPr>
                            <a:rPr lang="en-IN" sz="2000" b="0" i="1" smtClean="0">
                              <a:latin typeface="Cambria Math" panose="02040503050406030204" pitchFamily="18" charset="0"/>
                              <a:ea typeface="Cambria Math" panose="02040503050406030204" pitchFamily="18" charset="0"/>
                            </a:rPr>
                          </m:ctrlPr>
                        </m:dPr>
                        <m:e>
                          <m:sSub>
                            <m:sSubPr>
                              <m:ctrlPr>
                                <a:rPr lang="en-IN" sz="2000" b="0" i="1" smtClean="0">
                                  <a:latin typeface="Cambria Math" panose="02040503050406030204" pitchFamily="18" charset="0"/>
                                  <a:ea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𝑦</m:t>
                              </m:r>
                            </m:e>
                            <m:sub>
                              <m:r>
                                <a:rPr lang="en-IN" sz="2000" b="0" i="1" smtClean="0">
                                  <a:latin typeface="Cambria Math" panose="02040503050406030204" pitchFamily="18" charset="0"/>
                                  <a:ea typeface="Cambria Math" panose="02040503050406030204" pitchFamily="18" charset="0"/>
                                </a:rPr>
                                <m:t>𝑡</m:t>
                              </m:r>
                              <m:r>
                                <a:rPr lang="en-IN" sz="2000" b="0" i="1" smtClean="0">
                                  <a:latin typeface="Cambria Math" panose="02040503050406030204" pitchFamily="18" charset="0"/>
                                  <a:ea typeface="Cambria Math" panose="02040503050406030204" pitchFamily="18" charset="0"/>
                                </a:rPr>
                                <m:t>−1</m:t>
                              </m:r>
                            </m:sub>
                          </m:sSub>
                          <m:r>
                            <a:rPr lang="en-IN" sz="2000" b="0" i="1" smtClean="0">
                              <a:latin typeface="Cambria Math" panose="02040503050406030204" pitchFamily="18" charset="0"/>
                              <a:ea typeface="Cambria Math" panose="02040503050406030204" pitchFamily="18" charset="0"/>
                            </a:rPr>
                            <m:t>+</m:t>
                          </m:r>
                          <m:r>
                            <a:rPr lang="en-IN" sz="2000" i="1">
                              <a:latin typeface="Cambria Math" panose="02040503050406030204" pitchFamily="18" charset="0"/>
                              <a:ea typeface="Cambria Math" panose="02040503050406030204" pitchFamily="18" charset="0"/>
                            </a:rPr>
                            <m:t>0.484907314 </m:t>
                          </m:r>
                          <m:sSub>
                            <m:sSubPr>
                              <m:ctrlPr>
                                <a:rPr lang="en-IN" sz="2000" b="0" i="1" smtClean="0">
                                  <a:latin typeface="Cambria Math" panose="02040503050406030204" pitchFamily="18" charset="0"/>
                                  <a:ea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𝑥</m:t>
                              </m:r>
                            </m:e>
                            <m:sub>
                              <m:r>
                                <a:rPr lang="en-IN" sz="2000" b="0" i="1" smtClean="0">
                                  <a:latin typeface="Cambria Math" panose="02040503050406030204" pitchFamily="18" charset="0"/>
                                  <a:ea typeface="Cambria Math" panose="02040503050406030204" pitchFamily="18" charset="0"/>
                                </a:rPr>
                                <m:t>𝑡</m:t>
                              </m:r>
                              <m:r>
                                <a:rPr lang="en-IN" sz="2000" b="0" i="1" smtClean="0">
                                  <a:latin typeface="Cambria Math" panose="02040503050406030204" pitchFamily="18" charset="0"/>
                                  <a:ea typeface="Cambria Math" panose="02040503050406030204" pitchFamily="18" charset="0"/>
                                </a:rPr>
                                <m:t>−1</m:t>
                              </m:r>
                            </m:sub>
                          </m:sSub>
                        </m:e>
                      </m:d>
                      <m:r>
                        <a:rPr lang="en-IN" sz="2000" b="0" i="1" smtClean="0">
                          <a:latin typeface="Cambria Math" panose="02040503050406030204" pitchFamily="18" charset="0"/>
                          <a:ea typeface="Cambria Math" panose="02040503050406030204" pitchFamily="18" charset="0"/>
                        </a:rPr>
                        <m:t>+</m:t>
                      </m:r>
                      <m:sSub>
                        <m:sSubPr>
                          <m:ctrlPr>
                            <a:rPr lang="en-IN" sz="2000" b="0" i="1" smtClean="0">
                              <a:latin typeface="Cambria Math" panose="02040503050406030204" pitchFamily="18" charset="0"/>
                              <a:ea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𝜀</m:t>
                          </m:r>
                        </m:e>
                        <m:sub>
                          <m:r>
                            <a:rPr lang="en-IN" sz="2000" b="0" i="1" smtClean="0">
                              <a:latin typeface="Cambria Math" panose="02040503050406030204" pitchFamily="18" charset="0"/>
                              <a:ea typeface="Cambria Math" panose="02040503050406030204" pitchFamily="18" charset="0"/>
                            </a:rPr>
                            <m:t>𝑡</m:t>
                          </m:r>
                        </m:sub>
                      </m:sSub>
                    </m:oMath>
                  </m:oMathPara>
                </a14:m>
                <a:endParaRPr lang="en-IN" sz="2000" dirty="0"/>
              </a:p>
            </p:txBody>
          </p:sp>
        </mc:Choice>
        <mc:Fallback xmlns="">
          <p:sp>
            <p:nvSpPr>
              <p:cNvPr id="8" name="TextBox 7">
                <a:extLst>
                  <a:ext uri="{FF2B5EF4-FFF2-40B4-BE49-F238E27FC236}">
                    <a16:creationId xmlns:a16="http://schemas.microsoft.com/office/drawing/2014/main" id="{A6889FD9-AA98-4A61-9C39-F146BB29D6AB}"/>
                  </a:ext>
                </a:extLst>
              </p:cNvPr>
              <p:cNvSpPr txBox="1">
                <a:spLocks noRot="1" noChangeAspect="1" noMove="1" noResize="1" noEditPoints="1" noAdjustHandles="1" noChangeArrowheads="1" noChangeShapeType="1" noTextEdit="1"/>
              </p:cNvSpPr>
              <p:nvPr/>
            </p:nvSpPr>
            <p:spPr>
              <a:xfrm>
                <a:off x="475861" y="4395384"/>
                <a:ext cx="8108301" cy="307777"/>
              </a:xfrm>
              <a:prstGeom prst="rect">
                <a:avLst/>
              </a:prstGeom>
              <a:blipFill>
                <a:blip r:embed="rId2"/>
                <a:stretch>
                  <a:fillRect l="-1053" b="-27451"/>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BAD639CB-0B37-43D4-83F3-CA46565F82CF}"/>
                  </a:ext>
                </a:extLst>
              </p:cNvPr>
              <p:cNvSpPr txBox="1"/>
              <p:nvPr/>
            </p:nvSpPr>
            <p:spPr>
              <a:xfrm>
                <a:off x="1942111" y="1228810"/>
                <a:ext cx="5842935"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IN" sz="2000" i="1" smtClean="0">
                              <a:latin typeface="Cambria Math" panose="02040503050406030204" pitchFamily="18" charset="0"/>
                            </a:rPr>
                          </m:ctrlPr>
                        </m:sSubPr>
                        <m:e>
                          <m:r>
                            <a:rPr lang="en-IN" sz="2000" i="1" smtClean="0">
                              <a:latin typeface="Cambria Math" panose="02040503050406030204" pitchFamily="18" charset="0"/>
                              <a:ea typeface="Cambria Math" panose="02040503050406030204" pitchFamily="18" charset="0"/>
                            </a:rPr>
                            <m:t>∆</m:t>
                          </m:r>
                          <m:r>
                            <a:rPr lang="en-IN" sz="2000" b="0" i="1" smtClean="0">
                              <a:latin typeface="Cambria Math" panose="02040503050406030204" pitchFamily="18" charset="0"/>
                              <a:ea typeface="Cambria Math" panose="02040503050406030204" pitchFamily="18" charset="0"/>
                            </a:rPr>
                            <m:t>𝑦</m:t>
                          </m:r>
                        </m:e>
                        <m:sub>
                          <m:r>
                            <a:rPr lang="en-IN" sz="2000" b="0" i="1" smtClean="0">
                              <a:latin typeface="Cambria Math" panose="02040503050406030204" pitchFamily="18" charset="0"/>
                            </a:rPr>
                            <m:t>𝑡</m:t>
                          </m:r>
                        </m:sub>
                      </m:sSub>
                      <m:r>
                        <a:rPr lang="en-IN" sz="2000" b="0" i="1" smtClean="0">
                          <a:latin typeface="Cambria Math" panose="02040503050406030204" pitchFamily="18" charset="0"/>
                        </a:rPr>
                        <m:t>= </m:t>
                      </m:r>
                      <m:sSub>
                        <m:sSubPr>
                          <m:ctrlPr>
                            <a:rPr lang="en-IN" sz="2000" b="0" i="1" smtClean="0">
                              <a:latin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𝜔</m:t>
                          </m:r>
                        </m:e>
                        <m:sub>
                          <m:r>
                            <a:rPr lang="en-IN" sz="2000" b="0" i="1" smtClean="0">
                              <a:latin typeface="Cambria Math" panose="02040503050406030204" pitchFamily="18" charset="0"/>
                            </a:rPr>
                            <m:t>0</m:t>
                          </m:r>
                        </m:sub>
                      </m:sSub>
                      <m:r>
                        <a:rPr lang="en-IN" sz="2000" b="0" i="1" smtClean="0">
                          <a:latin typeface="Cambria Math" panose="02040503050406030204" pitchFamily="18" charset="0"/>
                        </a:rPr>
                        <m:t>+</m:t>
                      </m:r>
                      <m:sSub>
                        <m:sSubPr>
                          <m:ctrlPr>
                            <a:rPr lang="en-IN" sz="2000" b="0" i="1" smtClean="0">
                              <a:latin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𝜔</m:t>
                          </m:r>
                        </m:e>
                        <m:sub>
                          <m:r>
                            <a:rPr lang="en-IN" sz="2000" b="0" i="1" smtClean="0">
                              <a:latin typeface="Cambria Math" panose="02040503050406030204" pitchFamily="18" charset="0"/>
                            </a:rPr>
                            <m:t>1</m:t>
                          </m:r>
                        </m:sub>
                      </m:sSub>
                      <m:r>
                        <a:rPr lang="en-IN" sz="2000" b="0" i="1" smtClean="0">
                          <a:latin typeface="Cambria Math" panose="02040503050406030204" pitchFamily="18" charset="0"/>
                        </a:rPr>
                        <m:t>∗</m:t>
                      </m:r>
                      <m:r>
                        <a:rPr lang="en-IN" sz="2000" b="0" i="1" smtClean="0">
                          <a:latin typeface="Cambria Math" panose="02040503050406030204" pitchFamily="18" charset="0"/>
                          <a:ea typeface="Cambria Math" panose="02040503050406030204" pitchFamily="18" charset="0"/>
                        </a:rPr>
                        <m:t>∆</m:t>
                      </m:r>
                      <m:sSub>
                        <m:sSubPr>
                          <m:ctrlPr>
                            <a:rPr lang="en-IN" sz="2000" b="0" i="1" smtClean="0">
                              <a:latin typeface="Cambria Math" panose="02040503050406030204" pitchFamily="18" charset="0"/>
                              <a:ea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𝑥</m:t>
                          </m:r>
                        </m:e>
                        <m:sub>
                          <m:r>
                            <a:rPr lang="en-IN" sz="2000" b="0" i="1" smtClean="0">
                              <a:latin typeface="Cambria Math" panose="02040503050406030204" pitchFamily="18" charset="0"/>
                              <a:ea typeface="Cambria Math" panose="02040503050406030204" pitchFamily="18" charset="0"/>
                            </a:rPr>
                            <m:t>𝑡</m:t>
                          </m:r>
                        </m:sub>
                      </m:sSub>
                      <m:r>
                        <a:rPr lang="en-IN" sz="2000" b="0" i="1" smtClean="0">
                          <a:latin typeface="Cambria Math" panose="02040503050406030204" pitchFamily="18" charset="0"/>
                          <a:ea typeface="Cambria Math" panose="02040503050406030204" pitchFamily="18" charset="0"/>
                        </a:rPr>
                        <m:t>−</m:t>
                      </m:r>
                      <m:r>
                        <a:rPr lang="en-IN" sz="2000" b="0" i="1" smtClean="0">
                          <a:latin typeface="Cambria Math" panose="02040503050406030204" pitchFamily="18" charset="0"/>
                          <a:ea typeface="Cambria Math" panose="02040503050406030204" pitchFamily="18" charset="0"/>
                        </a:rPr>
                        <m:t>𝜆</m:t>
                      </m:r>
                      <m:d>
                        <m:dPr>
                          <m:ctrlPr>
                            <a:rPr lang="en-IN" sz="2000" b="0" i="1" smtClean="0">
                              <a:latin typeface="Cambria Math" panose="02040503050406030204" pitchFamily="18" charset="0"/>
                              <a:ea typeface="Cambria Math" panose="02040503050406030204" pitchFamily="18" charset="0"/>
                            </a:rPr>
                          </m:ctrlPr>
                        </m:dPr>
                        <m:e>
                          <m:sSub>
                            <m:sSubPr>
                              <m:ctrlPr>
                                <a:rPr lang="en-IN" sz="2000" b="0" i="1" smtClean="0">
                                  <a:latin typeface="Cambria Math" panose="02040503050406030204" pitchFamily="18" charset="0"/>
                                  <a:ea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𝑦</m:t>
                              </m:r>
                            </m:e>
                            <m:sub>
                              <m:r>
                                <a:rPr lang="en-IN" sz="2000" b="0" i="1" smtClean="0">
                                  <a:latin typeface="Cambria Math" panose="02040503050406030204" pitchFamily="18" charset="0"/>
                                  <a:ea typeface="Cambria Math" panose="02040503050406030204" pitchFamily="18" charset="0"/>
                                </a:rPr>
                                <m:t>𝑡</m:t>
                              </m:r>
                              <m:r>
                                <a:rPr lang="en-IN" sz="2000" b="0" i="1" smtClean="0">
                                  <a:latin typeface="Cambria Math" panose="02040503050406030204" pitchFamily="18" charset="0"/>
                                  <a:ea typeface="Cambria Math" panose="02040503050406030204" pitchFamily="18" charset="0"/>
                                </a:rPr>
                                <m:t>−1</m:t>
                              </m:r>
                            </m:sub>
                          </m:sSub>
                          <m:r>
                            <a:rPr lang="en-IN" sz="2000" b="0" i="1" smtClean="0">
                              <a:latin typeface="Cambria Math" panose="02040503050406030204" pitchFamily="18" charset="0"/>
                              <a:ea typeface="Cambria Math" panose="02040503050406030204" pitchFamily="18" charset="0"/>
                            </a:rPr>
                            <m:t>−</m:t>
                          </m:r>
                          <m:r>
                            <a:rPr lang="en-IN" sz="2000" b="0" i="1" smtClean="0">
                              <a:latin typeface="Cambria Math" panose="02040503050406030204" pitchFamily="18" charset="0"/>
                              <a:ea typeface="Cambria Math" panose="02040503050406030204" pitchFamily="18" charset="0"/>
                            </a:rPr>
                            <m:t>𝛼</m:t>
                          </m:r>
                          <m:r>
                            <a:rPr lang="en-IN" sz="2000" b="0" i="1" smtClean="0">
                              <a:latin typeface="Cambria Math" panose="02040503050406030204" pitchFamily="18" charset="0"/>
                              <a:ea typeface="Cambria Math" panose="02040503050406030204" pitchFamily="18" charset="0"/>
                            </a:rPr>
                            <m:t>−</m:t>
                          </m:r>
                          <m:r>
                            <a:rPr lang="en-IN" sz="2000" b="0" i="1" smtClean="0">
                              <a:latin typeface="Cambria Math" panose="02040503050406030204" pitchFamily="18" charset="0"/>
                              <a:ea typeface="Cambria Math" panose="02040503050406030204" pitchFamily="18" charset="0"/>
                            </a:rPr>
                            <m:t>𝛽</m:t>
                          </m:r>
                          <m:sSub>
                            <m:sSubPr>
                              <m:ctrlPr>
                                <a:rPr lang="en-IN" sz="2000" b="0" i="1" smtClean="0">
                                  <a:latin typeface="Cambria Math" panose="02040503050406030204" pitchFamily="18" charset="0"/>
                                  <a:ea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𝑥</m:t>
                              </m:r>
                            </m:e>
                            <m:sub>
                              <m:r>
                                <a:rPr lang="en-IN" sz="2000" b="0" i="1" smtClean="0">
                                  <a:latin typeface="Cambria Math" panose="02040503050406030204" pitchFamily="18" charset="0"/>
                                  <a:ea typeface="Cambria Math" panose="02040503050406030204" pitchFamily="18" charset="0"/>
                                </a:rPr>
                                <m:t>𝑡</m:t>
                              </m:r>
                              <m:r>
                                <a:rPr lang="en-IN" sz="2000" b="0" i="1" smtClean="0">
                                  <a:latin typeface="Cambria Math" panose="02040503050406030204" pitchFamily="18" charset="0"/>
                                  <a:ea typeface="Cambria Math" panose="02040503050406030204" pitchFamily="18" charset="0"/>
                                </a:rPr>
                                <m:t>−1</m:t>
                              </m:r>
                            </m:sub>
                          </m:sSub>
                        </m:e>
                      </m:d>
                      <m:r>
                        <a:rPr lang="en-IN" sz="2000" b="0" i="1" smtClean="0">
                          <a:latin typeface="Cambria Math" panose="02040503050406030204" pitchFamily="18" charset="0"/>
                          <a:ea typeface="Cambria Math" panose="02040503050406030204" pitchFamily="18" charset="0"/>
                        </a:rPr>
                        <m:t>+</m:t>
                      </m:r>
                      <m:sSub>
                        <m:sSubPr>
                          <m:ctrlPr>
                            <a:rPr lang="en-IN" sz="2000" b="0" i="1" smtClean="0">
                              <a:latin typeface="Cambria Math" panose="02040503050406030204" pitchFamily="18" charset="0"/>
                              <a:ea typeface="Cambria Math" panose="02040503050406030204" pitchFamily="18" charset="0"/>
                            </a:rPr>
                          </m:ctrlPr>
                        </m:sSubPr>
                        <m:e>
                          <m:r>
                            <a:rPr lang="en-IN" sz="2000" b="0" i="1" smtClean="0">
                              <a:latin typeface="Cambria Math" panose="02040503050406030204" pitchFamily="18" charset="0"/>
                              <a:ea typeface="Cambria Math" panose="02040503050406030204" pitchFamily="18" charset="0"/>
                            </a:rPr>
                            <m:t>𝜀</m:t>
                          </m:r>
                        </m:e>
                        <m:sub>
                          <m:r>
                            <a:rPr lang="en-IN" sz="2000" b="0" i="1" smtClean="0">
                              <a:latin typeface="Cambria Math" panose="02040503050406030204" pitchFamily="18" charset="0"/>
                              <a:ea typeface="Cambria Math" panose="02040503050406030204" pitchFamily="18" charset="0"/>
                            </a:rPr>
                            <m:t>𝑡</m:t>
                          </m:r>
                        </m:sub>
                      </m:sSub>
                    </m:oMath>
                  </m:oMathPara>
                </a14:m>
                <a:endParaRPr lang="en-IN" sz="2000" dirty="0"/>
              </a:p>
            </p:txBody>
          </p:sp>
        </mc:Choice>
        <mc:Fallback xmlns="">
          <p:sp>
            <p:nvSpPr>
              <p:cNvPr id="11" name="TextBox 10">
                <a:extLst>
                  <a:ext uri="{FF2B5EF4-FFF2-40B4-BE49-F238E27FC236}">
                    <a16:creationId xmlns:a16="http://schemas.microsoft.com/office/drawing/2014/main" id="{BAD639CB-0B37-43D4-83F3-CA46565F82CF}"/>
                  </a:ext>
                </a:extLst>
              </p:cNvPr>
              <p:cNvSpPr txBox="1">
                <a:spLocks noRot="1" noChangeAspect="1" noMove="1" noResize="1" noEditPoints="1" noAdjustHandles="1" noChangeArrowheads="1" noChangeShapeType="1" noTextEdit="1"/>
              </p:cNvSpPr>
              <p:nvPr/>
            </p:nvSpPr>
            <p:spPr>
              <a:xfrm>
                <a:off x="1942111" y="1228810"/>
                <a:ext cx="5842935" cy="307777"/>
              </a:xfrm>
              <a:prstGeom prst="rect">
                <a:avLst/>
              </a:prstGeom>
              <a:blipFill>
                <a:blip r:embed="rId3"/>
                <a:stretch>
                  <a:fillRect b="-38000"/>
                </a:stretch>
              </a:blipFill>
            </p:spPr>
            <p:txBody>
              <a:bodyPr/>
              <a:lstStyle/>
              <a:p>
                <a:r>
                  <a:rPr lang="en-IN">
                    <a:noFill/>
                  </a:rPr>
                  <a:t> </a:t>
                </a:r>
              </a:p>
            </p:txBody>
          </p:sp>
        </mc:Fallback>
      </mc:AlternateContent>
      <p:sp>
        <p:nvSpPr>
          <p:cNvPr id="13" name="Rectangle 12">
            <a:extLst>
              <a:ext uri="{FF2B5EF4-FFF2-40B4-BE49-F238E27FC236}">
                <a16:creationId xmlns:a16="http://schemas.microsoft.com/office/drawing/2014/main" id="{58443479-F602-47C9-9E56-958B73373016}"/>
              </a:ext>
            </a:extLst>
          </p:cNvPr>
          <p:cNvSpPr/>
          <p:nvPr/>
        </p:nvSpPr>
        <p:spPr>
          <a:xfrm>
            <a:off x="250751" y="1750279"/>
            <a:ext cx="4802935" cy="2031325"/>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IN" dirty="0">
                <a:solidFill>
                  <a:srgbClr val="050607"/>
                </a:solidFill>
              </a:rPr>
              <a:t>Values of test statistic and critical values of test:</a:t>
            </a:r>
          </a:p>
          <a:p>
            <a:pPr algn="ctr"/>
            <a:endParaRPr lang="en-IN" dirty="0">
              <a:solidFill>
                <a:srgbClr val="050607"/>
              </a:solidFill>
            </a:endParaRPr>
          </a:p>
          <a:p>
            <a:pPr algn="ctr"/>
            <a:r>
              <a:rPr lang="en-IN" dirty="0">
                <a:solidFill>
                  <a:srgbClr val="050607"/>
                </a:solidFill>
              </a:rPr>
              <a:t>               test      10pct    5pct     1pct</a:t>
            </a:r>
          </a:p>
          <a:p>
            <a:pPr algn="ctr"/>
            <a:r>
              <a:rPr lang="en-IN" dirty="0">
                <a:solidFill>
                  <a:srgbClr val="050607"/>
                </a:solidFill>
              </a:rPr>
              <a:t>r &lt;= 1 |   </a:t>
            </a:r>
            <a:r>
              <a:rPr lang="en-IN" b="1" dirty="0">
                <a:solidFill>
                  <a:srgbClr val="FF0000"/>
                </a:solidFill>
              </a:rPr>
              <a:t>9.37</a:t>
            </a:r>
            <a:r>
              <a:rPr lang="en-IN" dirty="0">
                <a:solidFill>
                  <a:srgbClr val="FF0000"/>
                </a:solidFill>
              </a:rPr>
              <a:t> </a:t>
            </a:r>
            <a:r>
              <a:rPr lang="en-IN" dirty="0">
                <a:solidFill>
                  <a:srgbClr val="050607"/>
                </a:solidFill>
              </a:rPr>
              <a:t>     10.49   12.25    16.26</a:t>
            </a:r>
          </a:p>
          <a:p>
            <a:pPr algn="ctr"/>
            <a:r>
              <a:rPr lang="en-IN" dirty="0">
                <a:solidFill>
                  <a:srgbClr val="050607"/>
                </a:solidFill>
              </a:rPr>
              <a:t>r = 0    |   537.79  16.85   18.96    23.65</a:t>
            </a:r>
          </a:p>
          <a:p>
            <a:r>
              <a:rPr lang="en-IN" dirty="0">
                <a:solidFill>
                  <a:srgbClr val="050607"/>
                </a:solidFill>
              </a:rPr>
              <a:t>                 </a:t>
            </a:r>
          </a:p>
          <a:p>
            <a:r>
              <a:rPr lang="en-IN" dirty="0">
                <a:solidFill>
                  <a:srgbClr val="050607"/>
                </a:solidFill>
              </a:rPr>
              <a:t>             </a:t>
            </a:r>
            <a:r>
              <a:rPr lang="en-IN" b="1" dirty="0">
                <a:solidFill>
                  <a:srgbClr val="050607"/>
                </a:solidFill>
              </a:rPr>
              <a:t>There is at most 1 cointegrating relationship.</a:t>
            </a:r>
          </a:p>
          <a:p>
            <a:r>
              <a:rPr lang="en-IN" dirty="0">
                <a:solidFill>
                  <a:srgbClr val="050607"/>
                </a:solidFill>
              </a:rPr>
              <a:t>                  </a:t>
            </a:r>
          </a:p>
          <a:p>
            <a:r>
              <a:rPr lang="en-IN" dirty="0">
                <a:solidFill>
                  <a:srgbClr val="050607"/>
                </a:solidFill>
              </a:rPr>
              <a:t>                   </a:t>
            </a:r>
          </a:p>
        </p:txBody>
      </p:sp>
      <p:sp>
        <p:nvSpPr>
          <p:cNvPr id="15" name="Arrow: Right 14">
            <a:extLst>
              <a:ext uri="{FF2B5EF4-FFF2-40B4-BE49-F238E27FC236}">
                <a16:creationId xmlns:a16="http://schemas.microsoft.com/office/drawing/2014/main" id="{EAE1C2A2-7EDF-4D0E-A721-9228DC724E30}"/>
              </a:ext>
            </a:extLst>
          </p:cNvPr>
          <p:cNvSpPr/>
          <p:nvPr/>
        </p:nvSpPr>
        <p:spPr>
          <a:xfrm>
            <a:off x="440864" y="3041159"/>
            <a:ext cx="510853" cy="2718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xmlns:a14="http://schemas.microsoft.com/office/drawing/2010/main">
        <mc:Choice Requires="a14">
          <p:sp>
            <p:nvSpPr>
              <p:cNvPr id="18" name="Rectangle 17">
                <a:extLst>
                  <a:ext uri="{FF2B5EF4-FFF2-40B4-BE49-F238E27FC236}">
                    <a16:creationId xmlns:a16="http://schemas.microsoft.com/office/drawing/2014/main" id="{2BAB5F1C-4CF6-4ECA-AF55-72FB65AFBB50}"/>
                  </a:ext>
                </a:extLst>
              </p:cNvPr>
              <p:cNvSpPr/>
              <p:nvPr/>
            </p:nvSpPr>
            <p:spPr>
              <a:xfrm>
                <a:off x="5374433" y="1750279"/>
                <a:ext cx="3328703" cy="195751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sz="2000" i="1" dirty="0">
                  <a:solidFill>
                    <a:srgbClr val="050607"/>
                  </a:solidFill>
                  <a:latin typeface="Cambria Math" panose="02040503050406030204" pitchFamily="18" charset="0"/>
                  <a:ea typeface="Cambria Math" panose="02040503050406030204" pitchFamily="18" charset="0"/>
                </a:endParaRPr>
              </a:p>
              <a:p>
                <a:pPr algn="ctr"/>
                <a:endParaRPr lang="en-IN" sz="2000" i="1" dirty="0">
                  <a:solidFill>
                    <a:srgbClr val="050607"/>
                  </a:solidFill>
                  <a:latin typeface="Cambria Math" panose="02040503050406030204" pitchFamily="18" charset="0"/>
                  <a:ea typeface="Cambria Math" panose="02040503050406030204" pitchFamily="18" charset="0"/>
                </a:endParaRPr>
              </a:p>
              <a:p>
                <a:pPr algn="ctr"/>
                <a:endParaRPr lang="en-IN" sz="2000" i="1" dirty="0">
                  <a:solidFill>
                    <a:srgbClr val="050607"/>
                  </a:solidFill>
                  <a:latin typeface="Cambria Math" panose="02040503050406030204" pitchFamily="18" charset="0"/>
                  <a:ea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lang="en-IN" sz="2000" i="1" smtClean="0">
                          <a:solidFill>
                            <a:srgbClr val="050607"/>
                          </a:solidFill>
                          <a:latin typeface="Cambria Math" panose="02040503050406030204" pitchFamily="18" charset="0"/>
                          <a:ea typeface="Cambria Math" panose="02040503050406030204" pitchFamily="18" charset="0"/>
                        </a:rPr>
                        <m:t>∆</m:t>
                      </m:r>
                      <m:sSub>
                        <m:sSubPr>
                          <m:ctrlPr>
                            <a:rPr lang="en-IN" sz="2000" i="1" smtClean="0">
                              <a:solidFill>
                                <a:srgbClr val="050607"/>
                              </a:solidFill>
                              <a:latin typeface="Cambria Math" panose="02040503050406030204" pitchFamily="18" charset="0"/>
                              <a:ea typeface="Cambria Math" panose="02040503050406030204" pitchFamily="18" charset="0"/>
                            </a:rPr>
                          </m:ctrlPr>
                        </m:sSubPr>
                        <m:e>
                          <m:r>
                            <a:rPr lang="en-IN" sz="2000" b="0" i="1" smtClean="0">
                              <a:solidFill>
                                <a:srgbClr val="050607"/>
                              </a:solidFill>
                              <a:latin typeface="Cambria Math" panose="02040503050406030204" pitchFamily="18" charset="0"/>
                              <a:ea typeface="Cambria Math" panose="02040503050406030204" pitchFamily="18" charset="0"/>
                            </a:rPr>
                            <m:t>𝑦</m:t>
                          </m:r>
                        </m:e>
                        <m:sub>
                          <m:r>
                            <a:rPr lang="en-IN" sz="2000" b="0" i="1" smtClean="0">
                              <a:solidFill>
                                <a:srgbClr val="050607"/>
                              </a:solidFill>
                              <a:latin typeface="Cambria Math" panose="02040503050406030204" pitchFamily="18" charset="0"/>
                              <a:ea typeface="Cambria Math" panose="02040503050406030204" pitchFamily="18" charset="0"/>
                            </a:rPr>
                            <m:t>𝑡</m:t>
                          </m:r>
                        </m:sub>
                      </m:sSub>
                      <m:r>
                        <a:rPr lang="en-IN" sz="2000" b="0" i="1" smtClean="0">
                          <a:solidFill>
                            <a:srgbClr val="050607"/>
                          </a:solidFill>
                          <a:latin typeface="Cambria Math" panose="02040503050406030204" pitchFamily="18" charset="0"/>
                          <a:ea typeface="Cambria Math" panose="02040503050406030204" pitchFamily="18" charset="0"/>
                        </a:rPr>
                        <m:t> </m:t>
                      </m:r>
                      <m:r>
                        <a:rPr lang="en-IN" sz="2000" b="0" i="1" smtClean="0">
                          <a:solidFill>
                            <a:srgbClr val="050607"/>
                          </a:solidFill>
                          <a:latin typeface="Cambria Math" panose="02040503050406030204" pitchFamily="18" charset="0"/>
                          <a:ea typeface="Cambria Math" panose="02040503050406030204" pitchFamily="18" charset="0"/>
                        </a:rPr>
                        <m:t>𝑖𝑠</m:t>
                      </m:r>
                      <m:r>
                        <a:rPr lang="en-IN" sz="2000" b="0" i="1" smtClean="0">
                          <a:solidFill>
                            <a:srgbClr val="050607"/>
                          </a:solidFill>
                          <a:latin typeface="Cambria Math" panose="02040503050406030204" pitchFamily="18" charset="0"/>
                          <a:ea typeface="Cambria Math" panose="02040503050406030204" pitchFamily="18" charset="0"/>
                        </a:rPr>
                        <m:t> </m:t>
                      </m:r>
                      <m:r>
                        <a:rPr lang="en-IN" sz="2000" b="0" i="1" smtClean="0">
                          <a:solidFill>
                            <a:srgbClr val="050607"/>
                          </a:solidFill>
                          <a:latin typeface="Cambria Math" panose="02040503050406030204" pitchFamily="18" charset="0"/>
                          <a:ea typeface="Cambria Math" panose="02040503050406030204" pitchFamily="18" charset="0"/>
                        </a:rPr>
                        <m:t>𝐼</m:t>
                      </m:r>
                      <m:d>
                        <m:dPr>
                          <m:ctrlPr>
                            <a:rPr lang="en-IN" sz="2000" b="0" i="1" smtClean="0">
                              <a:solidFill>
                                <a:srgbClr val="050607"/>
                              </a:solidFill>
                              <a:latin typeface="Cambria Math" panose="02040503050406030204" pitchFamily="18" charset="0"/>
                              <a:ea typeface="Cambria Math" panose="02040503050406030204" pitchFamily="18" charset="0"/>
                            </a:rPr>
                          </m:ctrlPr>
                        </m:dPr>
                        <m:e>
                          <m:r>
                            <a:rPr lang="en-IN" sz="2000" b="0" i="1" smtClean="0">
                              <a:solidFill>
                                <a:srgbClr val="050607"/>
                              </a:solidFill>
                              <a:latin typeface="Cambria Math" panose="02040503050406030204" pitchFamily="18" charset="0"/>
                              <a:ea typeface="Cambria Math" panose="02040503050406030204" pitchFamily="18" charset="0"/>
                            </a:rPr>
                            <m:t>0</m:t>
                          </m:r>
                        </m:e>
                      </m:d>
                    </m:oMath>
                  </m:oMathPara>
                </a14:m>
                <a:endParaRPr lang="en-IN" sz="2000" b="0" dirty="0">
                  <a:solidFill>
                    <a:srgbClr val="050607"/>
                  </a:solidFill>
                  <a:ea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lang="en-IN" sz="2000" i="1">
                          <a:solidFill>
                            <a:srgbClr val="050607"/>
                          </a:solidFill>
                          <a:latin typeface="Cambria Math" panose="02040503050406030204" pitchFamily="18" charset="0"/>
                          <a:ea typeface="Cambria Math" panose="02040503050406030204" pitchFamily="18" charset="0"/>
                        </a:rPr>
                        <m:t>∆</m:t>
                      </m:r>
                      <m:sSub>
                        <m:sSubPr>
                          <m:ctrlPr>
                            <a:rPr lang="en-IN" sz="2000" i="1">
                              <a:solidFill>
                                <a:srgbClr val="050607"/>
                              </a:solidFill>
                              <a:latin typeface="Cambria Math" panose="02040503050406030204" pitchFamily="18" charset="0"/>
                              <a:ea typeface="Cambria Math" panose="02040503050406030204" pitchFamily="18" charset="0"/>
                            </a:rPr>
                          </m:ctrlPr>
                        </m:sSubPr>
                        <m:e>
                          <m:r>
                            <a:rPr lang="en-IN" sz="2000" b="0" i="1" smtClean="0">
                              <a:solidFill>
                                <a:srgbClr val="050607"/>
                              </a:solidFill>
                              <a:latin typeface="Cambria Math" panose="02040503050406030204" pitchFamily="18" charset="0"/>
                              <a:ea typeface="Cambria Math" panose="02040503050406030204" pitchFamily="18" charset="0"/>
                            </a:rPr>
                            <m:t>𝑥</m:t>
                          </m:r>
                        </m:e>
                        <m:sub>
                          <m:r>
                            <a:rPr lang="en-IN" sz="2000" i="1">
                              <a:solidFill>
                                <a:srgbClr val="050607"/>
                              </a:solidFill>
                              <a:latin typeface="Cambria Math" panose="02040503050406030204" pitchFamily="18" charset="0"/>
                              <a:ea typeface="Cambria Math" panose="02040503050406030204" pitchFamily="18" charset="0"/>
                            </a:rPr>
                            <m:t>𝑡</m:t>
                          </m:r>
                        </m:sub>
                      </m:sSub>
                      <m:r>
                        <a:rPr lang="en-IN" sz="2000" i="1">
                          <a:solidFill>
                            <a:srgbClr val="050607"/>
                          </a:solidFill>
                          <a:latin typeface="Cambria Math" panose="02040503050406030204" pitchFamily="18" charset="0"/>
                          <a:ea typeface="Cambria Math" panose="02040503050406030204" pitchFamily="18" charset="0"/>
                        </a:rPr>
                        <m:t> </m:t>
                      </m:r>
                      <m:r>
                        <a:rPr lang="en-IN" sz="2000" i="1">
                          <a:solidFill>
                            <a:srgbClr val="050607"/>
                          </a:solidFill>
                          <a:latin typeface="Cambria Math" panose="02040503050406030204" pitchFamily="18" charset="0"/>
                          <a:ea typeface="Cambria Math" panose="02040503050406030204" pitchFamily="18" charset="0"/>
                        </a:rPr>
                        <m:t>𝑖𝑠</m:t>
                      </m:r>
                      <m:r>
                        <a:rPr lang="en-IN" sz="2000" i="1">
                          <a:solidFill>
                            <a:srgbClr val="050607"/>
                          </a:solidFill>
                          <a:latin typeface="Cambria Math" panose="02040503050406030204" pitchFamily="18" charset="0"/>
                          <a:ea typeface="Cambria Math" panose="02040503050406030204" pitchFamily="18" charset="0"/>
                        </a:rPr>
                        <m:t> </m:t>
                      </m:r>
                      <m:r>
                        <a:rPr lang="en-IN" sz="2000" i="1">
                          <a:solidFill>
                            <a:srgbClr val="050607"/>
                          </a:solidFill>
                          <a:latin typeface="Cambria Math" panose="02040503050406030204" pitchFamily="18" charset="0"/>
                          <a:ea typeface="Cambria Math" panose="02040503050406030204" pitchFamily="18" charset="0"/>
                        </a:rPr>
                        <m:t>𝐼</m:t>
                      </m:r>
                      <m:d>
                        <m:dPr>
                          <m:ctrlPr>
                            <a:rPr lang="en-IN" sz="2000" i="1">
                              <a:solidFill>
                                <a:srgbClr val="050607"/>
                              </a:solidFill>
                              <a:latin typeface="Cambria Math" panose="02040503050406030204" pitchFamily="18" charset="0"/>
                              <a:ea typeface="Cambria Math" panose="02040503050406030204" pitchFamily="18" charset="0"/>
                            </a:rPr>
                          </m:ctrlPr>
                        </m:dPr>
                        <m:e>
                          <m:r>
                            <a:rPr lang="en-IN" sz="2000" b="0" i="1" smtClean="0">
                              <a:solidFill>
                                <a:srgbClr val="050607"/>
                              </a:solidFill>
                              <a:latin typeface="Cambria Math" panose="02040503050406030204" pitchFamily="18" charset="0"/>
                              <a:ea typeface="Cambria Math" panose="02040503050406030204" pitchFamily="18" charset="0"/>
                            </a:rPr>
                            <m:t>0</m:t>
                          </m:r>
                        </m:e>
                      </m:d>
                    </m:oMath>
                  </m:oMathPara>
                </a14:m>
                <a:endParaRPr lang="en-IN" sz="2000" dirty="0">
                  <a:solidFill>
                    <a:srgbClr val="050607"/>
                  </a:solidFill>
                  <a:ea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sSub>
                        <m:sSubPr>
                          <m:ctrlPr>
                            <a:rPr lang="en-IN" sz="2000" i="1">
                              <a:solidFill>
                                <a:srgbClr val="050607"/>
                              </a:solidFill>
                              <a:latin typeface="Cambria Math" panose="02040503050406030204" pitchFamily="18" charset="0"/>
                              <a:ea typeface="Cambria Math" panose="02040503050406030204" pitchFamily="18" charset="0"/>
                            </a:rPr>
                          </m:ctrlPr>
                        </m:sSubPr>
                        <m:e>
                          <m:r>
                            <a:rPr lang="en-IN" sz="2000" i="1">
                              <a:solidFill>
                                <a:srgbClr val="050607"/>
                              </a:solidFill>
                              <a:latin typeface="Cambria Math" panose="02040503050406030204" pitchFamily="18" charset="0"/>
                              <a:ea typeface="Cambria Math" panose="02040503050406030204" pitchFamily="18" charset="0"/>
                            </a:rPr>
                            <m:t>𝑦</m:t>
                          </m:r>
                        </m:e>
                        <m:sub>
                          <m:r>
                            <a:rPr lang="en-IN" sz="2000" i="1">
                              <a:solidFill>
                                <a:srgbClr val="050607"/>
                              </a:solidFill>
                              <a:latin typeface="Cambria Math" panose="02040503050406030204" pitchFamily="18" charset="0"/>
                              <a:ea typeface="Cambria Math" panose="02040503050406030204" pitchFamily="18" charset="0"/>
                            </a:rPr>
                            <m:t>𝑡</m:t>
                          </m:r>
                        </m:sub>
                      </m:sSub>
                      <m:r>
                        <a:rPr lang="en-IN" sz="2000" b="0" i="1" smtClean="0">
                          <a:solidFill>
                            <a:srgbClr val="050607"/>
                          </a:solidFill>
                          <a:latin typeface="Cambria Math" panose="02040503050406030204" pitchFamily="18" charset="0"/>
                          <a:ea typeface="Cambria Math" panose="02040503050406030204" pitchFamily="18" charset="0"/>
                        </a:rPr>
                        <m:t>−</m:t>
                      </m:r>
                      <m:r>
                        <a:rPr lang="en-IN" sz="2000" b="0" i="1" smtClean="0">
                          <a:solidFill>
                            <a:srgbClr val="050607"/>
                          </a:solidFill>
                          <a:latin typeface="Cambria Math" panose="02040503050406030204" pitchFamily="18" charset="0"/>
                          <a:ea typeface="Cambria Math" panose="02040503050406030204" pitchFamily="18" charset="0"/>
                        </a:rPr>
                        <m:t>𝛼</m:t>
                      </m:r>
                      <m:sSub>
                        <m:sSubPr>
                          <m:ctrlPr>
                            <a:rPr lang="en-IN" sz="2000" b="0" i="1" smtClean="0">
                              <a:solidFill>
                                <a:srgbClr val="050607"/>
                              </a:solidFill>
                              <a:latin typeface="Cambria Math" panose="02040503050406030204" pitchFamily="18" charset="0"/>
                              <a:ea typeface="Cambria Math" panose="02040503050406030204" pitchFamily="18" charset="0"/>
                            </a:rPr>
                          </m:ctrlPr>
                        </m:sSubPr>
                        <m:e>
                          <m:r>
                            <a:rPr lang="en-IN" sz="2000" b="0" i="1" smtClean="0">
                              <a:solidFill>
                                <a:srgbClr val="050607"/>
                              </a:solidFill>
                              <a:latin typeface="Cambria Math" panose="02040503050406030204" pitchFamily="18" charset="0"/>
                              <a:ea typeface="Cambria Math" panose="02040503050406030204" pitchFamily="18" charset="0"/>
                            </a:rPr>
                            <m:t>𝑥</m:t>
                          </m:r>
                        </m:e>
                        <m:sub>
                          <m:r>
                            <a:rPr lang="en-IN" sz="2000" b="0" i="1" smtClean="0">
                              <a:solidFill>
                                <a:srgbClr val="050607"/>
                              </a:solidFill>
                              <a:latin typeface="Cambria Math" panose="02040503050406030204" pitchFamily="18" charset="0"/>
                              <a:ea typeface="Cambria Math" panose="02040503050406030204" pitchFamily="18" charset="0"/>
                            </a:rPr>
                            <m:t>𝑡</m:t>
                          </m:r>
                          <m:r>
                            <a:rPr lang="en-IN" sz="2000" b="0" i="1" smtClean="0">
                              <a:solidFill>
                                <a:srgbClr val="050607"/>
                              </a:solidFill>
                              <a:latin typeface="Cambria Math" panose="02040503050406030204" pitchFamily="18" charset="0"/>
                              <a:ea typeface="Cambria Math" panose="02040503050406030204" pitchFamily="18" charset="0"/>
                            </a:rPr>
                            <m:t>−1</m:t>
                          </m:r>
                        </m:sub>
                      </m:sSub>
                      <m:r>
                        <a:rPr lang="en-IN" sz="2000" i="1">
                          <a:solidFill>
                            <a:srgbClr val="050607"/>
                          </a:solidFill>
                          <a:latin typeface="Cambria Math" panose="02040503050406030204" pitchFamily="18" charset="0"/>
                          <a:ea typeface="Cambria Math" panose="02040503050406030204" pitchFamily="18" charset="0"/>
                        </a:rPr>
                        <m:t> </m:t>
                      </m:r>
                      <m:r>
                        <a:rPr lang="en-IN" sz="2000" i="1">
                          <a:solidFill>
                            <a:srgbClr val="050607"/>
                          </a:solidFill>
                          <a:latin typeface="Cambria Math" panose="02040503050406030204" pitchFamily="18" charset="0"/>
                          <a:ea typeface="Cambria Math" panose="02040503050406030204" pitchFamily="18" charset="0"/>
                        </a:rPr>
                        <m:t>𝑖𝑠</m:t>
                      </m:r>
                      <m:r>
                        <a:rPr lang="en-IN" sz="2000" i="1">
                          <a:solidFill>
                            <a:srgbClr val="050607"/>
                          </a:solidFill>
                          <a:latin typeface="Cambria Math" panose="02040503050406030204" pitchFamily="18" charset="0"/>
                          <a:ea typeface="Cambria Math" panose="02040503050406030204" pitchFamily="18" charset="0"/>
                        </a:rPr>
                        <m:t> </m:t>
                      </m:r>
                      <m:r>
                        <a:rPr lang="en-IN" sz="2000" i="1">
                          <a:solidFill>
                            <a:srgbClr val="050607"/>
                          </a:solidFill>
                          <a:latin typeface="Cambria Math" panose="02040503050406030204" pitchFamily="18" charset="0"/>
                          <a:ea typeface="Cambria Math" panose="02040503050406030204" pitchFamily="18" charset="0"/>
                        </a:rPr>
                        <m:t>𝐼</m:t>
                      </m:r>
                      <m:d>
                        <m:dPr>
                          <m:ctrlPr>
                            <a:rPr lang="en-IN" sz="2000" i="1">
                              <a:solidFill>
                                <a:srgbClr val="050607"/>
                              </a:solidFill>
                              <a:latin typeface="Cambria Math" panose="02040503050406030204" pitchFamily="18" charset="0"/>
                              <a:ea typeface="Cambria Math" panose="02040503050406030204" pitchFamily="18" charset="0"/>
                            </a:rPr>
                          </m:ctrlPr>
                        </m:dPr>
                        <m:e>
                          <m:r>
                            <a:rPr lang="en-IN" sz="2000" b="0" i="1" smtClean="0">
                              <a:solidFill>
                                <a:srgbClr val="050607"/>
                              </a:solidFill>
                              <a:latin typeface="Cambria Math" panose="02040503050406030204" pitchFamily="18" charset="0"/>
                              <a:ea typeface="Cambria Math" panose="02040503050406030204" pitchFamily="18" charset="0"/>
                            </a:rPr>
                            <m:t>0</m:t>
                          </m:r>
                        </m:e>
                      </m:d>
                    </m:oMath>
                  </m:oMathPara>
                </a14:m>
                <a:endParaRPr lang="en-IN" sz="2000" dirty="0">
                  <a:solidFill>
                    <a:srgbClr val="050607"/>
                  </a:solidFill>
                  <a:ea typeface="Cambria Math" panose="02040503050406030204" pitchFamily="18" charset="0"/>
                </a:endParaRPr>
              </a:p>
              <a:p>
                <a:pPr algn="ctr"/>
                <a:endParaRPr lang="en-IN" sz="2000" dirty="0">
                  <a:solidFill>
                    <a:srgbClr val="050607"/>
                  </a:solidFill>
                  <a:ea typeface="Cambria Math" panose="02040503050406030204" pitchFamily="18" charset="0"/>
                </a:endParaRPr>
              </a:p>
              <a:p>
                <a:pPr algn="ctr"/>
                <a:endParaRPr lang="en-IN" sz="2000" dirty="0">
                  <a:solidFill>
                    <a:srgbClr val="050607"/>
                  </a:solidFill>
                </a:endParaRPr>
              </a:p>
              <a:p>
                <a:pPr algn="ctr"/>
                <a:endParaRPr lang="en-IN" sz="1600" dirty="0">
                  <a:solidFill>
                    <a:srgbClr val="050607"/>
                  </a:solidFill>
                </a:endParaRPr>
              </a:p>
              <a:p>
                <a:pPr algn="ctr"/>
                <a:endParaRPr lang="en-IN" sz="1600" dirty="0">
                  <a:solidFill>
                    <a:srgbClr val="050607"/>
                  </a:solidFill>
                </a:endParaRPr>
              </a:p>
            </p:txBody>
          </p:sp>
        </mc:Choice>
        <mc:Fallback xmlns="">
          <p:sp>
            <p:nvSpPr>
              <p:cNvPr id="18" name="Rectangle 17">
                <a:extLst>
                  <a:ext uri="{FF2B5EF4-FFF2-40B4-BE49-F238E27FC236}">
                    <a16:creationId xmlns:a16="http://schemas.microsoft.com/office/drawing/2014/main" id="{2BAB5F1C-4CF6-4ECA-AF55-72FB65AFBB50}"/>
                  </a:ext>
                </a:extLst>
              </p:cNvPr>
              <p:cNvSpPr>
                <a:spLocks noRot="1" noChangeAspect="1" noMove="1" noResize="1" noEditPoints="1" noAdjustHandles="1" noChangeArrowheads="1" noChangeShapeType="1" noTextEdit="1"/>
              </p:cNvSpPr>
              <p:nvPr/>
            </p:nvSpPr>
            <p:spPr>
              <a:xfrm>
                <a:off x="5374433" y="1750279"/>
                <a:ext cx="3328703" cy="1957515"/>
              </a:xfrm>
              <a:prstGeom prst="rect">
                <a:avLst/>
              </a:prstGeom>
              <a:blipFill>
                <a:blip r:embed="rId4"/>
                <a:stretch>
                  <a:fillRect/>
                </a:stretch>
              </a:blipFill>
            </p:spPr>
            <p:txBody>
              <a:bodyPr/>
              <a:lstStyle/>
              <a:p>
                <a:r>
                  <a:rPr lang="en-IN">
                    <a:noFill/>
                  </a:rPr>
                  <a:t> </a:t>
                </a:r>
              </a:p>
            </p:txBody>
          </p:sp>
        </mc:Fallback>
      </mc:AlternateContent>
      <p:pic>
        <p:nvPicPr>
          <p:cNvPr id="20" name="Picture 19">
            <a:extLst>
              <a:ext uri="{FF2B5EF4-FFF2-40B4-BE49-F238E27FC236}">
                <a16:creationId xmlns:a16="http://schemas.microsoft.com/office/drawing/2014/main" id="{F960C012-2F79-4E20-BEB9-6ECFE3D6C1B8}"/>
              </a:ext>
            </a:extLst>
          </p:cNvPr>
          <p:cNvPicPr>
            <a:picLocks noChangeAspect="1"/>
          </p:cNvPicPr>
          <p:nvPr/>
        </p:nvPicPr>
        <p:blipFill>
          <a:blip r:embed="rId5"/>
          <a:stretch>
            <a:fillRect/>
          </a:stretch>
        </p:blipFill>
        <p:spPr>
          <a:xfrm>
            <a:off x="15374" y="45827"/>
            <a:ext cx="9113252" cy="4974218"/>
          </a:xfrm>
          <a:prstGeom prst="rect">
            <a:avLst/>
          </a:prstGeom>
          <a:ln w="28575">
            <a:solidFill>
              <a:srgbClr val="050607"/>
            </a:solidFill>
          </a:ln>
        </p:spPr>
      </p:pic>
    </p:spTree>
    <p:extLst>
      <p:ext uri="{BB962C8B-B14F-4D97-AF65-F5344CB8AC3E}">
        <p14:creationId xmlns:p14="http://schemas.microsoft.com/office/powerpoint/2010/main" val="943416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9" grpId="0" animBg="1"/>
      <p:bldP spid="7" grpId="0" animBg="1"/>
      <p:bldP spid="8" grpId="0"/>
      <p:bldP spid="11" grpId="0"/>
      <p:bldP spid="13" grpId="0" animBg="1"/>
      <p:bldP spid="15" grpId="0" animBg="1"/>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14" name="Google Shape;214;p25"/>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FFFFF"/>
                </a:solidFill>
                <a:effectLst/>
                <a:uLnTx/>
                <a:uFillTx/>
                <a:latin typeface="Lato"/>
                <a:sym typeface="Lato"/>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3</a:t>
            </a:fld>
            <a:endParaRPr kumimoji="0" sz="1300" b="0" i="0" u="none" strike="noStrike" kern="0" cap="none" spc="0" normalizeH="0" baseline="0" noProof="0">
              <a:ln>
                <a:noFill/>
              </a:ln>
              <a:solidFill>
                <a:srgbClr val="FFFFFF"/>
              </a:solidFill>
              <a:effectLst/>
              <a:uLnTx/>
              <a:uFillTx/>
              <a:latin typeface="Lato"/>
              <a:sym typeface="Lato"/>
            </a:endParaRPr>
          </a:p>
        </p:txBody>
      </p:sp>
      <p:pic>
        <p:nvPicPr>
          <p:cNvPr id="205" name="Google Shape;205;p25" descr="mapa_tramalineas_blanco_50-01.png"/>
          <p:cNvPicPr preferRelativeResize="0"/>
          <p:nvPr/>
        </p:nvPicPr>
        <p:blipFill>
          <a:blip r:embed="rId3">
            <a:alphaModFix/>
          </a:blip>
          <a:stretch>
            <a:fillRect/>
          </a:stretch>
        </p:blipFill>
        <p:spPr>
          <a:xfrm>
            <a:off x="57362" y="-1"/>
            <a:ext cx="9029275" cy="5010433"/>
          </a:xfrm>
          <a:prstGeom prst="rect">
            <a:avLst/>
          </a:prstGeom>
          <a:noFill/>
          <a:ln>
            <a:noFill/>
          </a:ln>
        </p:spPr>
      </p:pic>
      <p:sp>
        <p:nvSpPr>
          <p:cNvPr id="207" name="Google Shape;207;p25"/>
          <p:cNvSpPr/>
          <p:nvPr/>
        </p:nvSpPr>
        <p:spPr>
          <a:xfrm rot="8196893">
            <a:off x="3799094" y="187951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25"/>
          <p:cNvSpPr/>
          <p:nvPr/>
        </p:nvSpPr>
        <p:spPr>
          <a:xfrm rot="8196893">
            <a:off x="975367" y="167580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25"/>
          <p:cNvSpPr/>
          <p:nvPr/>
        </p:nvSpPr>
        <p:spPr>
          <a:xfrm rot="8196893">
            <a:off x="4460508" y="312617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25"/>
          <p:cNvSpPr/>
          <p:nvPr/>
        </p:nvSpPr>
        <p:spPr>
          <a:xfrm rot="8196893">
            <a:off x="4587927" y="408958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25"/>
          <p:cNvSpPr/>
          <p:nvPr/>
        </p:nvSpPr>
        <p:spPr>
          <a:xfrm rot="8196893">
            <a:off x="6339476" y="156167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25"/>
          <p:cNvSpPr/>
          <p:nvPr/>
        </p:nvSpPr>
        <p:spPr>
          <a:xfrm rot="8196893">
            <a:off x="7543480" y="4008039"/>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207;p25">
            <a:extLst>
              <a:ext uri="{FF2B5EF4-FFF2-40B4-BE49-F238E27FC236}">
                <a16:creationId xmlns:a16="http://schemas.microsoft.com/office/drawing/2014/main" id="{AA6192E4-3850-44DF-9EA4-DA684B00E76F}"/>
              </a:ext>
            </a:extLst>
          </p:cNvPr>
          <p:cNvSpPr/>
          <p:nvPr/>
        </p:nvSpPr>
        <p:spPr>
          <a:xfrm rot="8196893">
            <a:off x="6022725" y="229609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208;p25">
            <a:extLst>
              <a:ext uri="{FF2B5EF4-FFF2-40B4-BE49-F238E27FC236}">
                <a16:creationId xmlns:a16="http://schemas.microsoft.com/office/drawing/2014/main" id="{A7E9F103-AD14-4582-8ECA-70A8C8077A08}"/>
              </a:ext>
            </a:extLst>
          </p:cNvPr>
          <p:cNvSpPr/>
          <p:nvPr/>
        </p:nvSpPr>
        <p:spPr>
          <a:xfrm rot="8196893">
            <a:off x="8159485" y="443834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208;p25">
            <a:extLst>
              <a:ext uri="{FF2B5EF4-FFF2-40B4-BE49-F238E27FC236}">
                <a16:creationId xmlns:a16="http://schemas.microsoft.com/office/drawing/2014/main" id="{77D5B2B2-1B7F-4245-937C-531220437F00}"/>
              </a:ext>
            </a:extLst>
          </p:cNvPr>
          <p:cNvSpPr/>
          <p:nvPr/>
        </p:nvSpPr>
        <p:spPr>
          <a:xfrm rot="8196893">
            <a:off x="6142231" y="269900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208;p25">
            <a:extLst>
              <a:ext uri="{FF2B5EF4-FFF2-40B4-BE49-F238E27FC236}">
                <a16:creationId xmlns:a16="http://schemas.microsoft.com/office/drawing/2014/main" id="{B7591B76-0504-42EB-8358-3A0513C8BCD9}"/>
              </a:ext>
            </a:extLst>
          </p:cNvPr>
          <p:cNvSpPr/>
          <p:nvPr/>
        </p:nvSpPr>
        <p:spPr>
          <a:xfrm rot="8196893">
            <a:off x="1186936" y="1090707"/>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208;p25">
            <a:extLst>
              <a:ext uri="{FF2B5EF4-FFF2-40B4-BE49-F238E27FC236}">
                <a16:creationId xmlns:a16="http://schemas.microsoft.com/office/drawing/2014/main" id="{350A2F33-2AD0-474D-9BB9-4B5F53D2209E}"/>
              </a:ext>
            </a:extLst>
          </p:cNvPr>
          <p:cNvSpPr/>
          <p:nvPr/>
        </p:nvSpPr>
        <p:spPr>
          <a:xfrm rot="8196893">
            <a:off x="4079172" y="1172554"/>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208;p25">
            <a:extLst>
              <a:ext uri="{FF2B5EF4-FFF2-40B4-BE49-F238E27FC236}">
                <a16:creationId xmlns:a16="http://schemas.microsoft.com/office/drawing/2014/main" id="{5E5A8172-D750-40B7-A532-CE32D8C96B5A}"/>
              </a:ext>
            </a:extLst>
          </p:cNvPr>
          <p:cNvSpPr/>
          <p:nvPr/>
        </p:nvSpPr>
        <p:spPr>
          <a:xfrm rot="8196893">
            <a:off x="1984824" y="2275640"/>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208;p25">
            <a:extLst>
              <a:ext uri="{FF2B5EF4-FFF2-40B4-BE49-F238E27FC236}">
                <a16:creationId xmlns:a16="http://schemas.microsoft.com/office/drawing/2014/main" id="{653D0D74-7D22-47CC-8134-604FD68CCBF7}"/>
              </a:ext>
            </a:extLst>
          </p:cNvPr>
          <p:cNvSpPr/>
          <p:nvPr/>
        </p:nvSpPr>
        <p:spPr>
          <a:xfrm rot="8196893">
            <a:off x="2526334" y="326256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208;p25">
            <a:extLst>
              <a:ext uri="{FF2B5EF4-FFF2-40B4-BE49-F238E27FC236}">
                <a16:creationId xmlns:a16="http://schemas.microsoft.com/office/drawing/2014/main" id="{5EBA6795-C672-4E2C-8260-EA5F9396D3F7}"/>
              </a:ext>
            </a:extLst>
          </p:cNvPr>
          <p:cNvSpPr/>
          <p:nvPr/>
        </p:nvSpPr>
        <p:spPr>
          <a:xfrm rot="8196893">
            <a:off x="4499285" y="373565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208;p25">
            <a:extLst>
              <a:ext uri="{FF2B5EF4-FFF2-40B4-BE49-F238E27FC236}">
                <a16:creationId xmlns:a16="http://schemas.microsoft.com/office/drawing/2014/main" id="{E7D0F09A-8F46-40D7-B8DA-1225B27693FF}"/>
              </a:ext>
            </a:extLst>
          </p:cNvPr>
          <p:cNvSpPr/>
          <p:nvPr/>
        </p:nvSpPr>
        <p:spPr>
          <a:xfrm rot="8196893">
            <a:off x="4954468" y="1895009"/>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 name="Google Shape;208;p25">
            <a:extLst>
              <a:ext uri="{FF2B5EF4-FFF2-40B4-BE49-F238E27FC236}">
                <a16:creationId xmlns:a16="http://schemas.microsoft.com/office/drawing/2014/main" id="{00D1344B-B86B-457D-8A02-9B136B0D09EC}"/>
              </a:ext>
            </a:extLst>
          </p:cNvPr>
          <p:cNvSpPr/>
          <p:nvPr/>
        </p:nvSpPr>
        <p:spPr>
          <a:xfrm rot="8196893">
            <a:off x="6109844" y="1978480"/>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208;p25">
            <a:extLst>
              <a:ext uri="{FF2B5EF4-FFF2-40B4-BE49-F238E27FC236}">
                <a16:creationId xmlns:a16="http://schemas.microsoft.com/office/drawing/2014/main" id="{F0A220DE-84EC-4CEB-A6ED-949DFE5A673B}"/>
              </a:ext>
            </a:extLst>
          </p:cNvPr>
          <p:cNvSpPr/>
          <p:nvPr/>
        </p:nvSpPr>
        <p:spPr>
          <a:xfrm rot="8196893">
            <a:off x="6353798" y="2166257"/>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208;p25">
            <a:extLst>
              <a:ext uri="{FF2B5EF4-FFF2-40B4-BE49-F238E27FC236}">
                <a16:creationId xmlns:a16="http://schemas.microsoft.com/office/drawing/2014/main" id="{99EB1B8D-277D-450F-ACB3-F96E8E0805D5}"/>
              </a:ext>
            </a:extLst>
          </p:cNvPr>
          <p:cNvSpPr/>
          <p:nvPr/>
        </p:nvSpPr>
        <p:spPr>
          <a:xfrm rot="8196893">
            <a:off x="1716712" y="217484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 name="Google Shape;208;p25">
            <a:extLst>
              <a:ext uri="{FF2B5EF4-FFF2-40B4-BE49-F238E27FC236}">
                <a16:creationId xmlns:a16="http://schemas.microsoft.com/office/drawing/2014/main" id="{A6B69F3F-AB6A-4506-901D-F4ABD7F9623C}"/>
              </a:ext>
            </a:extLst>
          </p:cNvPr>
          <p:cNvSpPr/>
          <p:nvPr/>
        </p:nvSpPr>
        <p:spPr>
          <a:xfrm rot="8196893">
            <a:off x="4443193" y="118856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 name="Google Shape;208;p25">
            <a:extLst>
              <a:ext uri="{FF2B5EF4-FFF2-40B4-BE49-F238E27FC236}">
                <a16:creationId xmlns:a16="http://schemas.microsoft.com/office/drawing/2014/main" id="{1B4E06F6-7FE6-47E7-8D2C-95E365611C8D}"/>
              </a:ext>
            </a:extLst>
          </p:cNvPr>
          <p:cNvSpPr/>
          <p:nvPr/>
        </p:nvSpPr>
        <p:spPr>
          <a:xfrm rot="8196893">
            <a:off x="2194967" y="3627359"/>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208;p25">
            <a:extLst>
              <a:ext uri="{FF2B5EF4-FFF2-40B4-BE49-F238E27FC236}">
                <a16:creationId xmlns:a16="http://schemas.microsoft.com/office/drawing/2014/main" id="{DB4FE93F-061F-480C-B4C1-A8658E60C089}"/>
              </a:ext>
            </a:extLst>
          </p:cNvPr>
          <p:cNvSpPr/>
          <p:nvPr/>
        </p:nvSpPr>
        <p:spPr>
          <a:xfrm rot="8196893">
            <a:off x="5055174" y="173507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208;p25">
            <a:extLst>
              <a:ext uri="{FF2B5EF4-FFF2-40B4-BE49-F238E27FC236}">
                <a16:creationId xmlns:a16="http://schemas.microsoft.com/office/drawing/2014/main" id="{BED2B0AE-0544-43F9-AA38-4D4A2F98C6E2}"/>
              </a:ext>
            </a:extLst>
          </p:cNvPr>
          <p:cNvSpPr/>
          <p:nvPr/>
        </p:nvSpPr>
        <p:spPr>
          <a:xfrm rot="8196893">
            <a:off x="4607640" y="1443484"/>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208;p25">
            <a:extLst>
              <a:ext uri="{FF2B5EF4-FFF2-40B4-BE49-F238E27FC236}">
                <a16:creationId xmlns:a16="http://schemas.microsoft.com/office/drawing/2014/main" id="{6B21F7ED-0983-49A0-9D3A-7DBCC7DC806D}"/>
              </a:ext>
            </a:extLst>
          </p:cNvPr>
          <p:cNvSpPr/>
          <p:nvPr/>
        </p:nvSpPr>
        <p:spPr>
          <a:xfrm rot="8196893">
            <a:off x="3964645" y="2169926"/>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208;p25">
            <a:extLst>
              <a:ext uri="{FF2B5EF4-FFF2-40B4-BE49-F238E27FC236}">
                <a16:creationId xmlns:a16="http://schemas.microsoft.com/office/drawing/2014/main" id="{18CBD986-5F54-4195-A2BE-224D49AEC130}"/>
              </a:ext>
            </a:extLst>
          </p:cNvPr>
          <p:cNvSpPr/>
          <p:nvPr/>
        </p:nvSpPr>
        <p:spPr>
          <a:xfrm rot="8196893">
            <a:off x="4607641" y="2482140"/>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208;p25">
            <a:extLst>
              <a:ext uri="{FF2B5EF4-FFF2-40B4-BE49-F238E27FC236}">
                <a16:creationId xmlns:a16="http://schemas.microsoft.com/office/drawing/2014/main" id="{FCA1B00E-D333-4A2C-8D6D-AEE354B0845E}"/>
              </a:ext>
            </a:extLst>
          </p:cNvPr>
          <p:cNvSpPr/>
          <p:nvPr/>
        </p:nvSpPr>
        <p:spPr>
          <a:xfrm rot="8196893">
            <a:off x="3274378" y="221080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208;p25">
            <a:extLst>
              <a:ext uri="{FF2B5EF4-FFF2-40B4-BE49-F238E27FC236}">
                <a16:creationId xmlns:a16="http://schemas.microsoft.com/office/drawing/2014/main" id="{328AAFCA-39F2-4BED-8F9F-3EF519F66950}"/>
              </a:ext>
            </a:extLst>
          </p:cNvPr>
          <p:cNvSpPr/>
          <p:nvPr/>
        </p:nvSpPr>
        <p:spPr>
          <a:xfrm rot="8196893">
            <a:off x="4207763" y="261815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208;p25">
            <a:extLst>
              <a:ext uri="{FF2B5EF4-FFF2-40B4-BE49-F238E27FC236}">
                <a16:creationId xmlns:a16="http://schemas.microsoft.com/office/drawing/2014/main" id="{40106976-EDBC-4A0F-A54A-291EB337B7E4}"/>
              </a:ext>
            </a:extLst>
          </p:cNvPr>
          <p:cNvSpPr/>
          <p:nvPr/>
        </p:nvSpPr>
        <p:spPr>
          <a:xfrm rot="8196893">
            <a:off x="4109353" y="280082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208;p25">
            <a:extLst>
              <a:ext uri="{FF2B5EF4-FFF2-40B4-BE49-F238E27FC236}">
                <a16:creationId xmlns:a16="http://schemas.microsoft.com/office/drawing/2014/main" id="{067580FE-66DB-4701-83F3-FE11382FC42D}"/>
              </a:ext>
            </a:extLst>
          </p:cNvPr>
          <p:cNvSpPr/>
          <p:nvPr/>
        </p:nvSpPr>
        <p:spPr>
          <a:xfrm rot="8196893">
            <a:off x="2089181" y="437536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208;p25">
            <a:extLst>
              <a:ext uri="{FF2B5EF4-FFF2-40B4-BE49-F238E27FC236}">
                <a16:creationId xmlns:a16="http://schemas.microsoft.com/office/drawing/2014/main" id="{16FB1E14-3013-416C-8E34-F62E519E68DF}"/>
              </a:ext>
            </a:extLst>
          </p:cNvPr>
          <p:cNvSpPr/>
          <p:nvPr/>
        </p:nvSpPr>
        <p:spPr>
          <a:xfrm rot="8196893">
            <a:off x="1887266" y="299238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208;p25">
            <a:extLst>
              <a:ext uri="{FF2B5EF4-FFF2-40B4-BE49-F238E27FC236}">
                <a16:creationId xmlns:a16="http://schemas.microsoft.com/office/drawing/2014/main" id="{1DDA648F-7E10-4AAD-BB5A-8BF1A0735975}"/>
              </a:ext>
            </a:extLst>
          </p:cNvPr>
          <p:cNvSpPr/>
          <p:nvPr/>
        </p:nvSpPr>
        <p:spPr>
          <a:xfrm rot="8196893">
            <a:off x="1584947" y="250796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208;p25">
            <a:extLst>
              <a:ext uri="{FF2B5EF4-FFF2-40B4-BE49-F238E27FC236}">
                <a16:creationId xmlns:a16="http://schemas.microsoft.com/office/drawing/2014/main" id="{A6AB67D4-30F9-4C04-B352-99D5F03EF44E}"/>
              </a:ext>
            </a:extLst>
          </p:cNvPr>
          <p:cNvSpPr/>
          <p:nvPr/>
        </p:nvSpPr>
        <p:spPr>
          <a:xfrm rot="8196893">
            <a:off x="3865053" y="267316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208;p25">
            <a:extLst>
              <a:ext uri="{FF2B5EF4-FFF2-40B4-BE49-F238E27FC236}">
                <a16:creationId xmlns:a16="http://schemas.microsoft.com/office/drawing/2014/main" id="{29DD8FB3-D18A-4463-A5BF-12AE8BE5D372}"/>
              </a:ext>
            </a:extLst>
          </p:cNvPr>
          <p:cNvSpPr/>
          <p:nvPr/>
        </p:nvSpPr>
        <p:spPr>
          <a:xfrm rot="8196893">
            <a:off x="4482142" y="84966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208;p25">
            <a:extLst>
              <a:ext uri="{FF2B5EF4-FFF2-40B4-BE49-F238E27FC236}">
                <a16:creationId xmlns:a16="http://schemas.microsoft.com/office/drawing/2014/main" id="{3B9F6C6E-9E4B-4271-8EAC-3A276E570DC5}"/>
              </a:ext>
            </a:extLst>
          </p:cNvPr>
          <p:cNvSpPr/>
          <p:nvPr/>
        </p:nvSpPr>
        <p:spPr>
          <a:xfrm rot="8196893">
            <a:off x="4313546" y="112059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208;p25">
            <a:extLst>
              <a:ext uri="{FF2B5EF4-FFF2-40B4-BE49-F238E27FC236}">
                <a16:creationId xmlns:a16="http://schemas.microsoft.com/office/drawing/2014/main" id="{D4DABC35-87F7-44B5-8EB0-D4CD62C50CE9}"/>
              </a:ext>
            </a:extLst>
          </p:cNvPr>
          <p:cNvSpPr/>
          <p:nvPr/>
        </p:nvSpPr>
        <p:spPr>
          <a:xfrm rot="8196893">
            <a:off x="4525113" y="98957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208;p25">
            <a:extLst>
              <a:ext uri="{FF2B5EF4-FFF2-40B4-BE49-F238E27FC236}">
                <a16:creationId xmlns:a16="http://schemas.microsoft.com/office/drawing/2014/main" id="{3383853A-99D2-4D8C-A2A0-703275D044FE}"/>
              </a:ext>
            </a:extLst>
          </p:cNvPr>
          <p:cNvSpPr/>
          <p:nvPr/>
        </p:nvSpPr>
        <p:spPr>
          <a:xfrm rot="8196893">
            <a:off x="1526202" y="2196734"/>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208;p25">
            <a:extLst>
              <a:ext uri="{FF2B5EF4-FFF2-40B4-BE49-F238E27FC236}">
                <a16:creationId xmlns:a16="http://schemas.microsoft.com/office/drawing/2014/main" id="{563FAA1B-1C6F-4AB9-BD2B-AA6D91E45573}"/>
              </a:ext>
            </a:extLst>
          </p:cNvPr>
          <p:cNvSpPr/>
          <p:nvPr/>
        </p:nvSpPr>
        <p:spPr>
          <a:xfrm rot="8196893">
            <a:off x="1729494" y="2876217"/>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208;p25">
            <a:extLst>
              <a:ext uri="{FF2B5EF4-FFF2-40B4-BE49-F238E27FC236}">
                <a16:creationId xmlns:a16="http://schemas.microsoft.com/office/drawing/2014/main" id="{D2EB2F4A-8BFE-4EAD-A37D-1B997D455FBC}"/>
              </a:ext>
            </a:extLst>
          </p:cNvPr>
          <p:cNvSpPr/>
          <p:nvPr/>
        </p:nvSpPr>
        <p:spPr>
          <a:xfrm rot="8196893">
            <a:off x="1367123" y="232176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211;p25">
            <a:extLst>
              <a:ext uri="{FF2B5EF4-FFF2-40B4-BE49-F238E27FC236}">
                <a16:creationId xmlns:a16="http://schemas.microsoft.com/office/drawing/2014/main" id="{FFF25AD0-13EC-4DD5-9DCE-0AF1656E1B62}"/>
              </a:ext>
            </a:extLst>
          </p:cNvPr>
          <p:cNvSpPr/>
          <p:nvPr/>
        </p:nvSpPr>
        <p:spPr>
          <a:xfrm rot="8196893">
            <a:off x="4029129" y="251857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211;p25">
            <a:extLst>
              <a:ext uri="{FF2B5EF4-FFF2-40B4-BE49-F238E27FC236}">
                <a16:creationId xmlns:a16="http://schemas.microsoft.com/office/drawing/2014/main" id="{F6C47431-16A5-451C-9E6E-2C40703EEFFF}"/>
              </a:ext>
            </a:extLst>
          </p:cNvPr>
          <p:cNvSpPr/>
          <p:nvPr/>
        </p:nvSpPr>
        <p:spPr>
          <a:xfrm rot="8196893">
            <a:off x="3565142" y="2576887"/>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211;p25">
            <a:extLst>
              <a:ext uri="{FF2B5EF4-FFF2-40B4-BE49-F238E27FC236}">
                <a16:creationId xmlns:a16="http://schemas.microsoft.com/office/drawing/2014/main" id="{08879692-7331-440E-B676-E25CF26B5703}"/>
              </a:ext>
            </a:extLst>
          </p:cNvPr>
          <p:cNvSpPr/>
          <p:nvPr/>
        </p:nvSpPr>
        <p:spPr>
          <a:xfrm rot="8196893">
            <a:off x="7246785" y="316405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211;p25">
            <a:extLst>
              <a:ext uri="{FF2B5EF4-FFF2-40B4-BE49-F238E27FC236}">
                <a16:creationId xmlns:a16="http://schemas.microsoft.com/office/drawing/2014/main" id="{AD800A98-89E6-4F33-B4FD-097D43F48082}"/>
              </a:ext>
            </a:extLst>
          </p:cNvPr>
          <p:cNvSpPr/>
          <p:nvPr/>
        </p:nvSpPr>
        <p:spPr>
          <a:xfrm rot="8196893">
            <a:off x="4290737" y="69630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211;p25">
            <a:extLst>
              <a:ext uri="{FF2B5EF4-FFF2-40B4-BE49-F238E27FC236}">
                <a16:creationId xmlns:a16="http://schemas.microsoft.com/office/drawing/2014/main" id="{ABCDD0C6-3F12-4ADF-B0A3-FFD0B8699F4B}"/>
              </a:ext>
            </a:extLst>
          </p:cNvPr>
          <p:cNvSpPr/>
          <p:nvPr/>
        </p:nvSpPr>
        <p:spPr>
          <a:xfrm rot="8196893">
            <a:off x="3938134" y="131835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 name="Google Shape;211;p25">
            <a:extLst>
              <a:ext uri="{FF2B5EF4-FFF2-40B4-BE49-F238E27FC236}">
                <a16:creationId xmlns:a16="http://schemas.microsoft.com/office/drawing/2014/main" id="{D77F8A3B-E202-40FA-81F1-7712AAA8CDF3}"/>
              </a:ext>
            </a:extLst>
          </p:cNvPr>
          <p:cNvSpPr/>
          <p:nvPr/>
        </p:nvSpPr>
        <p:spPr>
          <a:xfrm rot="8196893">
            <a:off x="3735787" y="1332380"/>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211;p25">
            <a:extLst>
              <a:ext uri="{FF2B5EF4-FFF2-40B4-BE49-F238E27FC236}">
                <a16:creationId xmlns:a16="http://schemas.microsoft.com/office/drawing/2014/main" id="{77E181B4-B5BF-4266-8793-ACC1870FD7E4}"/>
              </a:ext>
            </a:extLst>
          </p:cNvPr>
          <p:cNvSpPr/>
          <p:nvPr/>
        </p:nvSpPr>
        <p:spPr>
          <a:xfrm rot="8196893">
            <a:off x="4100517" y="135308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211;p25">
            <a:extLst>
              <a:ext uri="{FF2B5EF4-FFF2-40B4-BE49-F238E27FC236}">
                <a16:creationId xmlns:a16="http://schemas.microsoft.com/office/drawing/2014/main" id="{095E7FA1-B90A-4F83-B964-50E8DC8B317D}"/>
              </a:ext>
            </a:extLst>
          </p:cNvPr>
          <p:cNvSpPr/>
          <p:nvPr/>
        </p:nvSpPr>
        <p:spPr>
          <a:xfrm rot="8196893">
            <a:off x="4736680" y="385968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211;p25">
            <a:extLst>
              <a:ext uri="{FF2B5EF4-FFF2-40B4-BE49-F238E27FC236}">
                <a16:creationId xmlns:a16="http://schemas.microsoft.com/office/drawing/2014/main" id="{119CD40A-8EF3-4419-ADF8-C796BF0F476E}"/>
              </a:ext>
            </a:extLst>
          </p:cNvPr>
          <p:cNvSpPr/>
          <p:nvPr/>
        </p:nvSpPr>
        <p:spPr>
          <a:xfrm rot="8196893">
            <a:off x="4995866" y="2789324"/>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211;p25">
            <a:extLst>
              <a:ext uri="{FF2B5EF4-FFF2-40B4-BE49-F238E27FC236}">
                <a16:creationId xmlns:a16="http://schemas.microsoft.com/office/drawing/2014/main" id="{C8C48150-1FF9-4393-84C4-F5C480393B06}"/>
              </a:ext>
            </a:extLst>
          </p:cNvPr>
          <p:cNvSpPr/>
          <p:nvPr/>
        </p:nvSpPr>
        <p:spPr>
          <a:xfrm rot="8196893">
            <a:off x="4212700" y="126128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 name="Google Shape;211;p25">
            <a:extLst>
              <a:ext uri="{FF2B5EF4-FFF2-40B4-BE49-F238E27FC236}">
                <a16:creationId xmlns:a16="http://schemas.microsoft.com/office/drawing/2014/main" id="{AD50340F-BF3E-4B1F-B100-AEC7968EC829}"/>
              </a:ext>
            </a:extLst>
          </p:cNvPr>
          <p:cNvSpPr/>
          <p:nvPr/>
        </p:nvSpPr>
        <p:spPr>
          <a:xfrm rot="8196893">
            <a:off x="1922851" y="2501990"/>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211;p25">
            <a:extLst>
              <a:ext uri="{FF2B5EF4-FFF2-40B4-BE49-F238E27FC236}">
                <a16:creationId xmlns:a16="http://schemas.microsoft.com/office/drawing/2014/main" id="{CE599078-6825-4601-9386-DFE8313639B8}"/>
              </a:ext>
            </a:extLst>
          </p:cNvPr>
          <p:cNvSpPr/>
          <p:nvPr/>
        </p:nvSpPr>
        <p:spPr>
          <a:xfrm rot="8196893">
            <a:off x="2089180" y="258581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211;p25">
            <a:extLst>
              <a:ext uri="{FF2B5EF4-FFF2-40B4-BE49-F238E27FC236}">
                <a16:creationId xmlns:a16="http://schemas.microsoft.com/office/drawing/2014/main" id="{3D4F35C1-C39C-4EB4-B2B8-5B4281EDB0F4}"/>
              </a:ext>
            </a:extLst>
          </p:cNvPr>
          <p:cNvSpPr/>
          <p:nvPr/>
        </p:nvSpPr>
        <p:spPr>
          <a:xfrm rot="8196893">
            <a:off x="6988806" y="173223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211;p25">
            <a:extLst>
              <a:ext uri="{FF2B5EF4-FFF2-40B4-BE49-F238E27FC236}">
                <a16:creationId xmlns:a16="http://schemas.microsoft.com/office/drawing/2014/main" id="{93E0A95A-14C0-4D43-B36F-317826EAF2D9}"/>
              </a:ext>
            </a:extLst>
          </p:cNvPr>
          <p:cNvSpPr/>
          <p:nvPr/>
        </p:nvSpPr>
        <p:spPr>
          <a:xfrm rot="8196893">
            <a:off x="4611752" y="112469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211;p25">
            <a:extLst>
              <a:ext uri="{FF2B5EF4-FFF2-40B4-BE49-F238E27FC236}">
                <a16:creationId xmlns:a16="http://schemas.microsoft.com/office/drawing/2014/main" id="{CFD6F431-BCEF-429F-B983-E64FDD9BC01F}"/>
              </a:ext>
            </a:extLst>
          </p:cNvPr>
          <p:cNvSpPr/>
          <p:nvPr/>
        </p:nvSpPr>
        <p:spPr>
          <a:xfrm rot="8196893">
            <a:off x="3597059" y="621067"/>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211;p25">
            <a:extLst>
              <a:ext uri="{FF2B5EF4-FFF2-40B4-BE49-F238E27FC236}">
                <a16:creationId xmlns:a16="http://schemas.microsoft.com/office/drawing/2014/main" id="{195043C5-5CC6-427D-9B38-1E8E0B7FF82E}"/>
              </a:ext>
            </a:extLst>
          </p:cNvPr>
          <p:cNvSpPr/>
          <p:nvPr/>
        </p:nvSpPr>
        <p:spPr>
          <a:xfrm rot="8196893">
            <a:off x="6793805" y="2772609"/>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 name="Google Shape;211;p25">
            <a:extLst>
              <a:ext uri="{FF2B5EF4-FFF2-40B4-BE49-F238E27FC236}">
                <a16:creationId xmlns:a16="http://schemas.microsoft.com/office/drawing/2014/main" id="{ABA93CEF-70CD-45AA-B6CF-6772BCA55917}"/>
              </a:ext>
            </a:extLst>
          </p:cNvPr>
          <p:cNvSpPr/>
          <p:nvPr/>
        </p:nvSpPr>
        <p:spPr>
          <a:xfrm rot="8196893">
            <a:off x="3832352" y="90993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 name="Google Shape;211;p25">
            <a:extLst>
              <a:ext uri="{FF2B5EF4-FFF2-40B4-BE49-F238E27FC236}">
                <a16:creationId xmlns:a16="http://schemas.microsoft.com/office/drawing/2014/main" id="{6B508B0A-33F4-4B64-90AF-C5C1B296BA61}"/>
              </a:ext>
            </a:extLst>
          </p:cNvPr>
          <p:cNvSpPr/>
          <p:nvPr/>
        </p:nvSpPr>
        <p:spPr>
          <a:xfrm rot="8196893">
            <a:off x="4930191" y="164335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 name="Google Shape;211;p25">
            <a:extLst>
              <a:ext uri="{FF2B5EF4-FFF2-40B4-BE49-F238E27FC236}">
                <a16:creationId xmlns:a16="http://schemas.microsoft.com/office/drawing/2014/main" id="{E09180DD-0014-413F-A888-2331BA5AB311}"/>
              </a:ext>
            </a:extLst>
          </p:cNvPr>
          <p:cNvSpPr/>
          <p:nvPr/>
        </p:nvSpPr>
        <p:spPr>
          <a:xfrm rot="8196893">
            <a:off x="4350531" y="151291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 name="Google Shape;211;p25">
            <a:extLst>
              <a:ext uri="{FF2B5EF4-FFF2-40B4-BE49-F238E27FC236}">
                <a16:creationId xmlns:a16="http://schemas.microsoft.com/office/drawing/2014/main" id="{A8F4B9A2-4CD4-4D38-95C6-8A73BF0C5DDC}"/>
              </a:ext>
            </a:extLst>
          </p:cNvPr>
          <p:cNvSpPr/>
          <p:nvPr/>
        </p:nvSpPr>
        <p:spPr>
          <a:xfrm rot="8196893">
            <a:off x="1845822" y="212155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 name="Google Shape;211;p25">
            <a:extLst>
              <a:ext uri="{FF2B5EF4-FFF2-40B4-BE49-F238E27FC236}">
                <a16:creationId xmlns:a16="http://schemas.microsoft.com/office/drawing/2014/main" id="{9BDFACF4-44FA-439C-9D1B-CB18DE89E579}"/>
              </a:ext>
            </a:extLst>
          </p:cNvPr>
          <p:cNvSpPr/>
          <p:nvPr/>
        </p:nvSpPr>
        <p:spPr>
          <a:xfrm rot="8196893">
            <a:off x="7518658" y="158540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 name="Google Shape;211;p25">
            <a:extLst>
              <a:ext uri="{FF2B5EF4-FFF2-40B4-BE49-F238E27FC236}">
                <a16:creationId xmlns:a16="http://schemas.microsoft.com/office/drawing/2014/main" id="{FD52130A-3B76-45F4-BD1F-07A7134D8F8A}"/>
              </a:ext>
            </a:extLst>
          </p:cNvPr>
          <p:cNvSpPr/>
          <p:nvPr/>
        </p:nvSpPr>
        <p:spPr>
          <a:xfrm rot="8196893">
            <a:off x="4834340" y="172363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211;p25">
            <a:extLst>
              <a:ext uri="{FF2B5EF4-FFF2-40B4-BE49-F238E27FC236}">
                <a16:creationId xmlns:a16="http://schemas.microsoft.com/office/drawing/2014/main" id="{AF96F16E-5172-4969-B458-DB800CC01C0E}"/>
              </a:ext>
            </a:extLst>
          </p:cNvPr>
          <p:cNvSpPr/>
          <p:nvPr/>
        </p:nvSpPr>
        <p:spPr>
          <a:xfrm rot="8196893">
            <a:off x="4948246" y="315638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211;p25">
            <a:extLst>
              <a:ext uri="{FF2B5EF4-FFF2-40B4-BE49-F238E27FC236}">
                <a16:creationId xmlns:a16="http://schemas.microsoft.com/office/drawing/2014/main" id="{C81A8FCF-467D-451A-9C08-289037B1CDA1}"/>
              </a:ext>
            </a:extLst>
          </p:cNvPr>
          <p:cNvSpPr/>
          <p:nvPr/>
        </p:nvSpPr>
        <p:spPr>
          <a:xfrm rot="8196893">
            <a:off x="6938172" y="242905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 name="Google Shape;211;p25">
            <a:extLst>
              <a:ext uri="{FF2B5EF4-FFF2-40B4-BE49-F238E27FC236}">
                <a16:creationId xmlns:a16="http://schemas.microsoft.com/office/drawing/2014/main" id="{A51AF8BA-CD3E-4D15-9DBD-2E1CCD023C69}"/>
              </a:ext>
            </a:extLst>
          </p:cNvPr>
          <p:cNvSpPr/>
          <p:nvPr/>
        </p:nvSpPr>
        <p:spPr>
          <a:xfrm rot="8196893">
            <a:off x="4351348" y="127537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 name="Google Shape;211;p25">
            <a:extLst>
              <a:ext uri="{FF2B5EF4-FFF2-40B4-BE49-F238E27FC236}">
                <a16:creationId xmlns:a16="http://schemas.microsoft.com/office/drawing/2014/main" id="{511FD26A-E3B9-42D3-9F76-AE0B4449890D}"/>
              </a:ext>
            </a:extLst>
          </p:cNvPr>
          <p:cNvSpPr/>
          <p:nvPr/>
        </p:nvSpPr>
        <p:spPr>
          <a:xfrm rot="8196893">
            <a:off x="6759173" y="191268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 name="Google Shape;211;p25">
            <a:extLst>
              <a:ext uri="{FF2B5EF4-FFF2-40B4-BE49-F238E27FC236}">
                <a16:creationId xmlns:a16="http://schemas.microsoft.com/office/drawing/2014/main" id="{9833A89E-D630-4430-9B8A-CE11F6B571F8}"/>
              </a:ext>
            </a:extLst>
          </p:cNvPr>
          <p:cNvSpPr/>
          <p:nvPr/>
        </p:nvSpPr>
        <p:spPr>
          <a:xfrm rot="8196893">
            <a:off x="4706217" y="328519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 name="Google Shape;211;p25">
            <a:extLst>
              <a:ext uri="{FF2B5EF4-FFF2-40B4-BE49-F238E27FC236}">
                <a16:creationId xmlns:a16="http://schemas.microsoft.com/office/drawing/2014/main" id="{8F9FA2E9-6115-4C2F-A16F-C077B73F9178}"/>
              </a:ext>
            </a:extLst>
          </p:cNvPr>
          <p:cNvSpPr/>
          <p:nvPr/>
        </p:nvSpPr>
        <p:spPr>
          <a:xfrm rot="8196893">
            <a:off x="7484048" y="291698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211;p25">
            <a:extLst>
              <a:ext uri="{FF2B5EF4-FFF2-40B4-BE49-F238E27FC236}">
                <a16:creationId xmlns:a16="http://schemas.microsoft.com/office/drawing/2014/main" id="{07772982-6882-4931-AC56-00274E083B57}"/>
              </a:ext>
            </a:extLst>
          </p:cNvPr>
          <p:cNvSpPr/>
          <p:nvPr/>
        </p:nvSpPr>
        <p:spPr>
          <a:xfrm rot="8196893">
            <a:off x="4359025" y="2578724"/>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 name="Google Shape;211;p25">
            <a:extLst>
              <a:ext uri="{FF2B5EF4-FFF2-40B4-BE49-F238E27FC236}">
                <a16:creationId xmlns:a16="http://schemas.microsoft.com/office/drawing/2014/main" id="{ECFB8573-D8EA-4B37-AEDB-06254EAEF136}"/>
              </a:ext>
            </a:extLst>
          </p:cNvPr>
          <p:cNvSpPr/>
          <p:nvPr/>
        </p:nvSpPr>
        <p:spPr>
          <a:xfrm rot="8196893">
            <a:off x="4350793" y="2882030"/>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11;p25">
            <a:extLst>
              <a:ext uri="{FF2B5EF4-FFF2-40B4-BE49-F238E27FC236}">
                <a16:creationId xmlns:a16="http://schemas.microsoft.com/office/drawing/2014/main" id="{D5FF2398-BD7A-433F-929E-4C9D8CA696CC}"/>
              </a:ext>
            </a:extLst>
          </p:cNvPr>
          <p:cNvSpPr/>
          <p:nvPr/>
        </p:nvSpPr>
        <p:spPr>
          <a:xfrm rot="8196893">
            <a:off x="5841731" y="199567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11;p25">
            <a:extLst>
              <a:ext uri="{FF2B5EF4-FFF2-40B4-BE49-F238E27FC236}">
                <a16:creationId xmlns:a16="http://schemas.microsoft.com/office/drawing/2014/main" id="{B60C6369-C0FA-422C-9DEB-B7415B87EF63}"/>
              </a:ext>
            </a:extLst>
          </p:cNvPr>
          <p:cNvSpPr/>
          <p:nvPr/>
        </p:nvSpPr>
        <p:spPr>
          <a:xfrm rot="8196893">
            <a:off x="4033838" y="71933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11;p25">
            <a:extLst>
              <a:ext uri="{FF2B5EF4-FFF2-40B4-BE49-F238E27FC236}">
                <a16:creationId xmlns:a16="http://schemas.microsoft.com/office/drawing/2014/main" id="{5ADA5820-8B9D-44DB-8297-6B3F0E4B86A9}"/>
              </a:ext>
            </a:extLst>
          </p:cNvPr>
          <p:cNvSpPr/>
          <p:nvPr/>
        </p:nvSpPr>
        <p:spPr>
          <a:xfrm rot="8196893">
            <a:off x="4184953" y="95401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211;p25">
            <a:extLst>
              <a:ext uri="{FF2B5EF4-FFF2-40B4-BE49-F238E27FC236}">
                <a16:creationId xmlns:a16="http://schemas.microsoft.com/office/drawing/2014/main" id="{7E08975F-1207-47EC-9D7A-EF0B40D18570}"/>
              </a:ext>
            </a:extLst>
          </p:cNvPr>
          <p:cNvSpPr/>
          <p:nvPr/>
        </p:nvSpPr>
        <p:spPr>
          <a:xfrm rot="8196893">
            <a:off x="6536173" y="217484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211;p25">
            <a:extLst>
              <a:ext uri="{FF2B5EF4-FFF2-40B4-BE49-F238E27FC236}">
                <a16:creationId xmlns:a16="http://schemas.microsoft.com/office/drawing/2014/main" id="{2A65388E-6571-492B-9C06-E2549A1A6EAC}"/>
              </a:ext>
            </a:extLst>
          </p:cNvPr>
          <p:cNvSpPr/>
          <p:nvPr/>
        </p:nvSpPr>
        <p:spPr>
          <a:xfrm rot="8196893">
            <a:off x="4501855" y="128577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11;p25">
            <a:extLst>
              <a:ext uri="{FF2B5EF4-FFF2-40B4-BE49-F238E27FC236}">
                <a16:creationId xmlns:a16="http://schemas.microsoft.com/office/drawing/2014/main" id="{EA46ADFD-B665-4069-87DA-2A142B808ACE}"/>
              </a:ext>
            </a:extLst>
          </p:cNvPr>
          <p:cNvSpPr/>
          <p:nvPr/>
        </p:nvSpPr>
        <p:spPr>
          <a:xfrm rot="8196893">
            <a:off x="5851608" y="389649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11;p25">
            <a:extLst>
              <a:ext uri="{FF2B5EF4-FFF2-40B4-BE49-F238E27FC236}">
                <a16:creationId xmlns:a16="http://schemas.microsoft.com/office/drawing/2014/main" id="{4D37B30D-8E3E-4877-8853-99E2C3B994C2}"/>
              </a:ext>
            </a:extLst>
          </p:cNvPr>
          <p:cNvSpPr/>
          <p:nvPr/>
        </p:nvSpPr>
        <p:spPr>
          <a:xfrm rot="8196893">
            <a:off x="4626877" y="1934206"/>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11;p25">
            <a:extLst>
              <a:ext uri="{FF2B5EF4-FFF2-40B4-BE49-F238E27FC236}">
                <a16:creationId xmlns:a16="http://schemas.microsoft.com/office/drawing/2014/main" id="{55E8AB11-7FA3-4F8D-8C3E-EC008CD4D235}"/>
              </a:ext>
            </a:extLst>
          </p:cNvPr>
          <p:cNvSpPr/>
          <p:nvPr/>
        </p:nvSpPr>
        <p:spPr>
          <a:xfrm rot="8196893">
            <a:off x="4312222" y="887406"/>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11;p25">
            <a:extLst>
              <a:ext uri="{FF2B5EF4-FFF2-40B4-BE49-F238E27FC236}">
                <a16:creationId xmlns:a16="http://schemas.microsoft.com/office/drawing/2014/main" id="{6E4F858B-8BAD-4B29-8DC6-DF6627B61646}"/>
              </a:ext>
            </a:extLst>
          </p:cNvPr>
          <p:cNvSpPr/>
          <p:nvPr/>
        </p:nvSpPr>
        <p:spPr>
          <a:xfrm rot="8196893">
            <a:off x="7147681" y="2701976"/>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11;p25">
            <a:extLst>
              <a:ext uri="{FF2B5EF4-FFF2-40B4-BE49-F238E27FC236}">
                <a16:creationId xmlns:a16="http://schemas.microsoft.com/office/drawing/2014/main" id="{FA85D670-1AF2-44A0-860D-8AB21A8AE3E0}"/>
              </a:ext>
            </a:extLst>
          </p:cNvPr>
          <p:cNvSpPr/>
          <p:nvPr/>
        </p:nvSpPr>
        <p:spPr>
          <a:xfrm rot="8196893">
            <a:off x="1782628" y="2660064"/>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11;p25">
            <a:extLst>
              <a:ext uri="{FF2B5EF4-FFF2-40B4-BE49-F238E27FC236}">
                <a16:creationId xmlns:a16="http://schemas.microsoft.com/office/drawing/2014/main" id="{28DFC051-3F96-49BD-B5A9-12DDBE2F245B}"/>
              </a:ext>
            </a:extLst>
          </p:cNvPr>
          <p:cNvSpPr/>
          <p:nvPr/>
        </p:nvSpPr>
        <p:spPr>
          <a:xfrm rot="8196893">
            <a:off x="4161107" y="66351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11;p25">
            <a:extLst>
              <a:ext uri="{FF2B5EF4-FFF2-40B4-BE49-F238E27FC236}">
                <a16:creationId xmlns:a16="http://schemas.microsoft.com/office/drawing/2014/main" id="{E9FCFDB4-FCE3-4A62-B886-D8A9EDC8737F}"/>
              </a:ext>
            </a:extLst>
          </p:cNvPr>
          <p:cNvSpPr/>
          <p:nvPr/>
        </p:nvSpPr>
        <p:spPr>
          <a:xfrm rot="8196893">
            <a:off x="4449423" y="1008529"/>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11;p25">
            <a:extLst>
              <a:ext uri="{FF2B5EF4-FFF2-40B4-BE49-F238E27FC236}">
                <a16:creationId xmlns:a16="http://schemas.microsoft.com/office/drawing/2014/main" id="{ADE6F491-F3CA-42AF-B8FF-BDD0E8A342B7}"/>
              </a:ext>
            </a:extLst>
          </p:cNvPr>
          <p:cNvSpPr/>
          <p:nvPr/>
        </p:nvSpPr>
        <p:spPr>
          <a:xfrm rot="8196893">
            <a:off x="3844016" y="152846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11;p25">
            <a:extLst>
              <a:ext uri="{FF2B5EF4-FFF2-40B4-BE49-F238E27FC236}">
                <a16:creationId xmlns:a16="http://schemas.microsoft.com/office/drawing/2014/main" id="{06A9B26D-5F1D-4CA5-ABF5-27A6CFA8501A}"/>
              </a:ext>
            </a:extLst>
          </p:cNvPr>
          <p:cNvSpPr/>
          <p:nvPr/>
        </p:nvSpPr>
        <p:spPr>
          <a:xfrm rot="8196893">
            <a:off x="3692337" y="148753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11;p25">
            <a:extLst>
              <a:ext uri="{FF2B5EF4-FFF2-40B4-BE49-F238E27FC236}">
                <a16:creationId xmlns:a16="http://schemas.microsoft.com/office/drawing/2014/main" id="{D37D74FE-D9D3-47EC-B770-439A986AAC86}"/>
              </a:ext>
            </a:extLst>
          </p:cNvPr>
          <p:cNvSpPr/>
          <p:nvPr/>
        </p:nvSpPr>
        <p:spPr>
          <a:xfrm rot="8196893">
            <a:off x="8109169" y="3025816"/>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11;p25">
            <a:extLst>
              <a:ext uri="{FF2B5EF4-FFF2-40B4-BE49-F238E27FC236}">
                <a16:creationId xmlns:a16="http://schemas.microsoft.com/office/drawing/2014/main" id="{12235541-0F9F-405F-B75F-BDD5013C7029}"/>
              </a:ext>
            </a:extLst>
          </p:cNvPr>
          <p:cNvSpPr/>
          <p:nvPr/>
        </p:nvSpPr>
        <p:spPr>
          <a:xfrm rot="8196893">
            <a:off x="5064639" y="2154969"/>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11;p25">
            <a:extLst>
              <a:ext uri="{FF2B5EF4-FFF2-40B4-BE49-F238E27FC236}">
                <a16:creationId xmlns:a16="http://schemas.microsoft.com/office/drawing/2014/main" id="{2E55AB72-BC5D-483A-8990-2156AD83C4B7}"/>
              </a:ext>
            </a:extLst>
          </p:cNvPr>
          <p:cNvSpPr/>
          <p:nvPr/>
        </p:nvSpPr>
        <p:spPr>
          <a:xfrm rot="8196893">
            <a:off x="5080371" y="2402250"/>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11;p25">
            <a:extLst>
              <a:ext uri="{FF2B5EF4-FFF2-40B4-BE49-F238E27FC236}">
                <a16:creationId xmlns:a16="http://schemas.microsoft.com/office/drawing/2014/main" id="{174B5ED4-5AA2-41EC-AD67-9C9654B19917}"/>
              </a:ext>
            </a:extLst>
          </p:cNvPr>
          <p:cNvSpPr/>
          <p:nvPr/>
        </p:nvSpPr>
        <p:spPr>
          <a:xfrm rot="8196893">
            <a:off x="4958856" y="3426467"/>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11;p25">
            <a:extLst>
              <a:ext uri="{FF2B5EF4-FFF2-40B4-BE49-F238E27FC236}">
                <a16:creationId xmlns:a16="http://schemas.microsoft.com/office/drawing/2014/main" id="{6349EFBE-668C-46D0-A6EB-A61187BDC186}"/>
              </a:ext>
            </a:extLst>
          </p:cNvPr>
          <p:cNvSpPr/>
          <p:nvPr/>
        </p:nvSpPr>
        <p:spPr>
          <a:xfrm rot="8196893">
            <a:off x="6924743" y="305666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11;p25">
            <a:extLst>
              <a:ext uri="{FF2B5EF4-FFF2-40B4-BE49-F238E27FC236}">
                <a16:creationId xmlns:a16="http://schemas.microsoft.com/office/drawing/2014/main" id="{B6D96A82-FAE9-43FA-A1D9-A38FE68ED4FE}"/>
              </a:ext>
            </a:extLst>
          </p:cNvPr>
          <p:cNvSpPr/>
          <p:nvPr/>
        </p:nvSpPr>
        <p:spPr>
          <a:xfrm rot="8196893">
            <a:off x="1455303" y="241826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11;p25">
            <a:extLst>
              <a:ext uri="{FF2B5EF4-FFF2-40B4-BE49-F238E27FC236}">
                <a16:creationId xmlns:a16="http://schemas.microsoft.com/office/drawing/2014/main" id="{9FB88D39-63E2-44F1-BEC0-B4CCCBAC9748}"/>
              </a:ext>
            </a:extLst>
          </p:cNvPr>
          <p:cNvSpPr/>
          <p:nvPr/>
        </p:nvSpPr>
        <p:spPr>
          <a:xfrm rot="8196893">
            <a:off x="2339815" y="352040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211;p25">
            <a:extLst>
              <a:ext uri="{FF2B5EF4-FFF2-40B4-BE49-F238E27FC236}">
                <a16:creationId xmlns:a16="http://schemas.microsoft.com/office/drawing/2014/main" id="{65A0D401-CF74-4088-9C24-1695DFCD0605}"/>
              </a:ext>
            </a:extLst>
          </p:cNvPr>
          <p:cNvSpPr/>
          <p:nvPr/>
        </p:nvSpPr>
        <p:spPr>
          <a:xfrm rot="8196893">
            <a:off x="6670887" y="2896203"/>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211;p25">
            <a:extLst>
              <a:ext uri="{FF2B5EF4-FFF2-40B4-BE49-F238E27FC236}">
                <a16:creationId xmlns:a16="http://schemas.microsoft.com/office/drawing/2014/main" id="{7676E03F-B989-40FD-AB39-956B72A50208}"/>
              </a:ext>
            </a:extLst>
          </p:cNvPr>
          <p:cNvSpPr/>
          <p:nvPr/>
        </p:nvSpPr>
        <p:spPr>
          <a:xfrm rot="8196893">
            <a:off x="4486952" y="2038807"/>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211;p25">
            <a:extLst>
              <a:ext uri="{FF2B5EF4-FFF2-40B4-BE49-F238E27FC236}">
                <a16:creationId xmlns:a16="http://schemas.microsoft.com/office/drawing/2014/main" id="{32194CA6-8DFB-44C8-8EAC-1ED2A20F6D67}"/>
              </a:ext>
            </a:extLst>
          </p:cNvPr>
          <p:cNvSpPr/>
          <p:nvPr/>
        </p:nvSpPr>
        <p:spPr>
          <a:xfrm rot="8196893">
            <a:off x="2097074" y="321651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211;p25">
            <a:extLst>
              <a:ext uri="{FF2B5EF4-FFF2-40B4-BE49-F238E27FC236}">
                <a16:creationId xmlns:a16="http://schemas.microsoft.com/office/drawing/2014/main" id="{B2458FED-76E5-4959-BC1D-28CBF6B795B6}"/>
              </a:ext>
            </a:extLst>
          </p:cNvPr>
          <p:cNvSpPr/>
          <p:nvPr/>
        </p:nvSpPr>
        <p:spPr>
          <a:xfrm rot="8196893">
            <a:off x="3846038" y="1124770"/>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211;p25">
            <a:extLst>
              <a:ext uri="{FF2B5EF4-FFF2-40B4-BE49-F238E27FC236}">
                <a16:creationId xmlns:a16="http://schemas.microsoft.com/office/drawing/2014/main" id="{E8B07A4B-A601-439E-A50D-BB69D2740E18}"/>
              </a:ext>
            </a:extLst>
          </p:cNvPr>
          <p:cNvSpPr/>
          <p:nvPr/>
        </p:nvSpPr>
        <p:spPr>
          <a:xfrm rot="8196893">
            <a:off x="6756833" y="2365979"/>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211;p25">
            <a:extLst>
              <a:ext uri="{FF2B5EF4-FFF2-40B4-BE49-F238E27FC236}">
                <a16:creationId xmlns:a16="http://schemas.microsoft.com/office/drawing/2014/main" id="{6A73595B-F894-4442-8F3B-C75CAEBE5319}"/>
              </a:ext>
            </a:extLst>
          </p:cNvPr>
          <p:cNvSpPr/>
          <p:nvPr/>
        </p:nvSpPr>
        <p:spPr>
          <a:xfrm rot="8196893">
            <a:off x="4831960" y="2129816"/>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211;p25">
            <a:extLst>
              <a:ext uri="{FF2B5EF4-FFF2-40B4-BE49-F238E27FC236}">
                <a16:creationId xmlns:a16="http://schemas.microsoft.com/office/drawing/2014/main" id="{D9382A26-FF96-4073-925A-7A2C9D39D66D}"/>
              </a:ext>
            </a:extLst>
          </p:cNvPr>
          <p:cNvSpPr/>
          <p:nvPr/>
        </p:nvSpPr>
        <p:spPr>
          <a:xfrm rot="8196893">
            <a:off x="4350531" y="3526062"/>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211;p25">
            <a:extLst>
              <a:ext uri="{FF2B5EF4-FFF2-40B4-BE49-F238E27FC236}">
                <a16:creationId xmlns:a16="http://schemas.microsoft.com/office/drawing/2014/main" id="{9DBD111F-7C19-4724-9CA1-0640A5DCACB1}"/>
              </a:ext>
            </a:extLst>
          </p:cNvPr>
          <p:cNvSpPr/>
          <p:nvPr/>
        </p:nvSpPr>
        <p:spPr>
          <a:xfrm rot="8196893">
            <a:off x="4835303" y="3646331"/>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211;p25">
            <a:extLst>
              <a:ext uri="{FF2B5EF4-FFF2-40B4-BE49-F238E27FC236}">
                <a16:creationId xmlns:a16="http://schemas.microsoft.com/office/drawing/2014/main" id="{06208010-6092-4C04-A77D-5CFFC9081245}"/>
              </a:ext>
            </a:extLst>
          </p:cNvPr>
          <p:cNvSpPr/>
          <p:nvPr/>
        </p:nvSpPr>
        <p:spPr>
          <a:xfrm rot="8196893">
            <a:off x="4197079" y="1452385"/>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211;p25">
            <a:extLst>
              <a:ext uri="{FF2B5EF4-FFF2-40B4-BE49-F238E27FC236}">
                <a16:creationId xmlns:a16="http://schemas.microsoft.com/office/drawing/2014/main" id="{8C6D956C-AC14-4326-B8D4-CCF9D3ECDF1A}"/>
              </a:ext>
            </a:extLst>
          </p:cNvPr>
          <p:cNvSpPr/>
          <p:nvPr/>
        </p:nvSpPr>
        <p:spPr>
          <a:xfrm rot="8196893">
            <a:off x="4089250" y="868100"/>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211;p25">
            <a:extLst>
              <a:ext uri="{FF2B5EF4-FFF2-40B4-BE49-F238E27FC236}">
                <a16:creationId xmlns:a16="http://schemas.microsoft.com/office/drawing/2014/main" id="{6EF516BD-133D-492A-81E7-DD5D21D8E001}"/>
              </a:ext>
            </a:extLst>
          </p:cNvPr>
          <p:cNvSpPr/>
          <p:nvPr/>
        </p:nvSpPr>
        <p:spPr>
          <a:xfrm rot="8196893">
            <a:off x="4680133" y="1655238"/>
            <a:ext cx="149660" cy="164342"/>
          </a:xfrm>
          <a:prstGeom prst="teardrop">
            <a:avLst>
              <a:gd name="adj" fmla="val 100000"/>
            </a:avLst>
          </a:prstGeom>
          <a:solidFill>
            <a:schemeClr val="lt1"/>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896099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4"/>
                                        </p:tgtEl>
                                        <p:attrNameLst>
                                          <p:attrName>style.visibility</p:attrName>
                                        </p:attrNameLst>
                                      </p:cBhvr>
                                      <p:to>
                                        <p:strVal val="visible"/>
                                      </p:to>
                                    </p:set>
                                    <p:animEffect transition="in" filter="fade">
                                      <p:cBhvr>
                                        <p:cTn id="7" dur="500"/>
                                        <p:tgtEl>
                                          <p:spTgt spid="2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7"/>
                                        </p:tgtEl>
                                        <p:attrNameLst>
                                          <p:attrName>style.visibility</p:attrName>
                                        </p:attrNameLst>
                                      </p:cBhvr>
                                      <p:to>
                                        <p:strVal val="visible"/>
                                      </p:to>
                                    </p:set>
                                    <p:animEffect transition="in" filter="fade">
                                      <p:cBhvr>
                                        <p:cTn id="10" dur="500"/>
                                        <p:tgtEl>
                                          <p:spTgt spid="20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500"/>
                                        <p:tgtEl>
                                          <p:spTgt spid="20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9"/>
                                        </p:tgtEl>
                                        <p:attrNameLst>
                                          <p:attrName>style.visibility</p:attrName>
                                        </p:attrNameLst>
                                      </p:cBhvr>
                                      <p:to>
                                        <p:strVal val="visible"/>
                                      </p:to>
                                    </p:set>
                                    <p:animEffect transition="in" filter="fade">
                                      <p:cBhvr>
                                        <p:cTn id="16" dur="500"/>
                                        <p:tgtEl>
                                          <p:spTgt spid="20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10"/>
                                        </p:tgtEl>
                                        <p:attrNameLst>
                                          <p:attrName>style.visibility</p:attrName>
                                        </p:attrNameLst>
                                      </p:cBhvr>
                                      <p:to>
                                        <p:strVal val="visible"/>
                                      </p:to>
                                    </p:set>
                                    <p:animEffect transition="in" filter="fade">
                                      <p:cBhvr>
                                        <p:cTn id="19" dur="500"/>
                                        <p:tgtEl>
                                          <p:spTgt spid="2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11"/>
                                        </p:tgtEl>
                                        <p:attrNameLst>
                                          <p:attrName>style.visibility</p:attrName>
                                        </p:attrNameLst>
                                      </p:cBhvr>
                                      <p:to>
                                        <p:strVal val="visible"/>
                                      </p:to>
                                    </p:set>
                                    <p:animEffect transition="in" filter="fade">
                                      <p:cBhvr>
                                        <p:cTn id="22" dur="500"/>
                                        <p:tgtEl>
                                          <p:spTgt spid="21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2"/>
                                        </p:tgtEl>
                                        <p:attrNameLst>
                                          <p:attrName>style.visibility</p:attrName>
                                        </p:attrNameLst>
                                      </p:cBhvr>
                                      <p:to>
                                        <p:strVal val="visible"/>
                                      </p:to>
                                    </p:set>
                                    <p:animEffect transition="in" filter="fade">
                                      <p:cBhvr>
                                        <p:cTn id="25" dur="500"/>
                                        <p:tgtEl>
                                          <p:spTgt spid="2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fade">
                                      <p:cBhvr>
                                        <p:cTn id="55" dur="500"/>
                                        <p:tgtEl>
                                          <p:spTgt spid="2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fade">
                                      <p:cBhvr>
                                        <p:cTn id="58" dur="500"/>
                                        <p:tgtEl>
                                          <p:spTgt spid="2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500"/>
                                        <p:tgtEl>
                                          <p:spTgt spid="2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animEffect transition="in" filter="fade">
                                      <p:cBhvr>
                                        <p:cTn id="70" dur="500"/>
                                        <p:tgtEl>
                                          <p:spTgt spid="2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500"/>
                                        <p:tgtEl>
                                          <p:spTgt spid="2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8"/>
                                        </p:tgtEl>
                                        <p:attrNameLst>
                                          <p:attrName>style.visibility</p:attrName>
                                        </p:attrNameLst>
                                      </p:cBhvr>
                                      <p:to>
                                        <p:strVal val="visible"/>
                                      </p:to>
                                    </p:set>
                                    <p:animEffect transition="in" filter="fade">
                                      <p:cBhvr>
                                        <p:cTn id="76" dur="500"/>
                                        <p:tgtEl>
                                          <p:spTgt spid="2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9"/>
                                        </p:tgtEl>
                                        <p:attrNameLst>
                                          <p:attrName>style.visibility</p:attrName>
                                        </p:attrNameLst>
                                      </p:cBhvr>
                                      <p:to>
                                        <p:strVal val="visible"/>
                                      </p:to>
                                    </p:set>
                                    <p:animEffect transition="in" filter="fade">
                                      <p:cBhvr>
                                        <p:cTn id="79" dur="500"/>
                                        <p:tgtEl>
                                          <p:spTgt spid="2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fade">
                                      <p:cBhvr>
                                        <p:cTn id="82" dur="500"/>
                                        <p:tgtEl>
                                          <p:spTgt spid="30"/>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31"/>
                                        </p:tgtEl>
                                        <p:attrNameLst>
                                          <p:attrName>style.visibility</p:attrName>
                                        </p:attrNameLst>
                                      </p:cBhvr>
                                      <p:to>
                                        <p:strVal val="visible"/>
                                      </p:to>
                                    </p:set>
                                    <p:animEffect transition="in" filter="fade">
                                      <p:cBhvr>
                                        <p:cTn id="85" dur="500"/>
                                        <p:tgtEl>
                                          <p:spTgt spid="31"/>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32"/>
                                        </p:tgtEl>
                                        <p:attrNameLst>
                                          <p:attrName>style.visibility</p:attrName>
                                        </p:attrNameLst>
                                      </p:cBhvr>
                                      <p:to>
                                        <p:strVal val="visible"/>
                                      </p:to>
                                    </p:set>
                                    <p:animEffect transition="in" filter="fade">
                                      <p:cBhvr>
                                        <p:cTn id="88" dur="500"/>
                                        <p:tgtEl>
                                          <p:spTgt spid="3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fade">
                                      <p:cBhvr>
                                        <p:cTn id="91" dur="500"/>
                                        <p:tgtEl>
                                          <p:spTgt spid="33"/>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4"/>
                                        </p:tgtEl>
                                        <p:attrNameLst>
                                          <p:attrName>style.visibility</p:attrName>
                                        </p:attrNameLst>
                                      </p:cBhvr>
                                      <p:to>
                                        <p:strVal val="visible"/>
                                      </p:to>
                                    </p:set>
                                    <p:animEffect transition="in" filter="fade">
                                      <p:cBhvr>
                                        <p:cTn id="94" dur="500"/>
                                        <p:tgtEl>
                                          <p:spTgt spid="34"/>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5"/>
                                        </p:tgtEl>
                                        <p:attrNameLst>
                                          <p:attrName>style.visibility</p:attrName>
                                        </p:attrNameLst>
                                      </p:cBhvr>
                                      <p:to>
                                        <p:strVal val="visible"/>
                                      </p:to>
                                    </p:set>
                                    <p:animEffect transition="in" filter="fade">
                                      <p:cBhvr>
                                        <p:cTn id="97" dur="500"/>
                                        <p:tgtEl>
                                          <p:spTgt spid="35"/>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36"/>
                                        </p:tgtEl>
                                        <p:attrNameLst>
                                          <p:attrName>style.visibility</p:attrName>
                                        </p:attrNameLst>
                                      </p:cBhvr>
                                      <p:to>
                                        <p:strVal val="visible"/>
                                      </p:to>
                                    </p:set>
                                    <p:animEffect transition="in" filter="fade">
                                      <p:cBhvr>
                                        <p:cTn id="100" dur="500"/>
                                        <p:tgtEl>
                                          <p:spTgt spid="36"/>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37"/>
                                        </p:tgtEl>
                                        <p:attrNameLst>
                                          <p:attrName>style.visibility</p:attrName>
                                        </p:attrNameLst>
                                      </p:cBhvr>
                                      <p:to>
                                        <p:strVal val="visible"/>
                                      </p:to>
                                    </p:set>
                                    <p:animEffect transition="in" filter="fade">
                                      <p:cBhvr>
                                        <p:cTn id="103" dur="500"/>
                                        <p:tgtEl>
                                          <p:spTgt spid="37"/>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38"/>
                                        </p:tgtEl>
                                        <p:attrNameLst>
                                          <p:attrName>style.visibility</p:attrName>
                                        </p:attrNameLst>
                                      </p:cBhvr>
                                      <p:to>
                                        <p:strVal val="visible"/>
                                      </p:to>
                                    </p:set>
                                    <p:animEffect transition="in" filter="fade">
                                      <p:cBhvr>
                                        <p:cTn id="106" dur="500"/>
                                        <p:tgtEl>
                                          <p:spTgt spid="38"/>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39"/>
                                        </p:tgtEl>
                                        <p:attrNameLst>
                                          <p:attrName>style.visibility</p:attrName>
                                        </p:attrNameLst>
                                      </p:cBhvr>
                                      <p:to>
                                        <p:strVal val="visible"/>
                                      </p:to>
                                    </p:set>
                                    <p:animEffect transition="in" filter="fade">
                                      <p:cBhvr>
                                        <p:cTn id="109" dur="500"/>
                                        <p:tgtEl>
                                          <p:spTgt spid="39"/>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40"/>
                                        </p:tgtEl>
                                        <p:attrNameLst>
                                          <p:attrName>style.visibility</p:attrName>
                                        </p:attrNameLst>
                                      </p:cBhvr>
                                      <p:to>
                                        <p:strVal val="visible"/>
                                      </p:to>
                                    </p:set>
                                    <p:animEffect transition="in" filter="fade">
                                      <p:cBhvr>
                                        <p:cTn id="112" dur="500"/>
                                        <p:tgtEl>
                                          <p:spTgt spid="4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41"/>
                                        </p:tgtEl>
                                        <p:attrNameLst>
                                          <p:attrName>style.visibility</p:attrName>
                                        </p:attrNameLst>
                                      </p:cBhvr>
                                      <p:to>
                                        <p:strVal val="visible"/>
                                      </p:to>
                                    </p:set>
                                    <p:animEffect transition="in" filter="fade">
                                      <p:cBhvr>
                                        <p:cTn id="115" dur="500"/>
                                        <p:tgtEl>
                                          <p:spTgt spid="4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42"/>
                                        </p:tgtEl>
                                        <p:attrNameLst>
                                          <p:attrName>style.visibility</p:attrName>
                                        </p:attrNameLst>
                                      </p:cBhvr>
                                      <p:to>
                                        <p:strVal val="visible"/>
                                      </p:to>
                                    </p:set>
                                    <p:animEffect transition="in" filter="fade">
                                      <p:cBhvr>
                                        <p:cTn id="118" dur="500"/>
                                        <p:tgtEl>
                                          <p:spTgt spid="4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44"/>
                                        </p:tgtEl>
                                        <p:attrNameLst>
                                          <p:attrName>style.visibility</p:attrName>
                                        </p:attrNameLst>
                                      </p:cBhvr>
                                      <p:to>
                                        <p:strVal val="visible"/>
                                      </p:to>
                                    </p:set>
                                    <p:animEffect transition="in" filter="fade">
                                      <p:cBhvr>
                                        <p:cTn id="121" dur="500"/>
                                        <p:tgtEl>
                                          <p:spTgt spid="44"/>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45"/>
                                        </p:tgtEl>
                                        <p:attrNameLst>
                                          <p:attrName>style.visibility</p:attrName>
                                        </p:attrNameLst>
                                      </p:cBhvr>
                                      <p:to>
                                        <p:strVal val="visible"/>
                                      </p:to>
                                    </p:set>
                                    <p:animEffect transition="in" filter="fade">
                                      <p:cBhvr>
                                        <p:cTn id="124" dur="500"/>
                                        <p:tgtEl>
                                          <p:spTgt spid="45"/>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46"/>
                                        </p:tgtEl>
                                        <p:attrNameLst>
                                          <p:attrName>style.visibility</p:attrName>
                                        </p:attrNameLst>
                                      </p:cBhvr>
                                      <p:to>
                                        <p:strVal val="visible"/>
                                      </p:to>
                                    </p:set>
                                    <p:animEffect transition="in" filter="fade">
                                      <p:cBhvr>
                                        <p:cTn id="127" dur="500"/>
                                        <p:tgtEl>
                                          <p:spTgt spid="46"/>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47"/>
                                        </p:tgtEl>
                                        <p:attrNameLst>
                                          <p:attrName>style.visibility</p:attrName>
                                        </p:attrNameLst>
                                      </p:cBhvr>
                                      <p:to>
                                        <p:strVal val="visible"/>
                                      </p:to>
                                    </p:set>
                                    <p:animEffect transition="in" filter="fade">
                                      <p:cBhvr>
                                        <p:cTn id="130" dur="500"/>
                                        <p:tgtEl>
                                          <p:spTgt spid="47"/>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48"/>
                                        </p:tgtEl>
                                        <p:attrNameLst>
                                          <p:attrName>style.visibility</p:attrName>
                                        </p:attrNameLst>
                                      </p:cBhvr>
                                      <p:to>
                                        <p:strVal val="visible"/>
                                      </p:to>
                                    </p:set>
                                    <p:animEffect transition="in" filter="fade">
                                      <p:cBhvr>
                                        <p:cTn id="133" dur="500"/>
                                        <p:tgtEl>
                                          <p:spTgt spid="48"/>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49"/>
                                        </p:tgtEl>
                                        <p:attrNameLst>
                                          <p:attrName>style.visibility</p:attrName>
                                        </p:attrNameLst>
                                      </p:cBhvr>
                                      <p:to>
                                        <p:strVal val="visible"/>
                                      </p:to>
                                    </p:set>
                                    <p:animEffect transition="in" filter="fade">
                                      <p:cBhvr>
                                        <p:cTn id="136" dur="500"/>
                                        <p:tgtEl>
                                          <p:spTgt spid="49"/>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50"/>
                                        </p:tgtEl>
                                        <p:attrNameLst>
                                          <p:attrName>style.visibility</p:attrName>
                                        </p:attrNameLst>
                                      </p:cBhvr>
                                      <p:to>
                                        <p:strVal val="visible"/>
                                      </p:to>
                                    </p:set>
                                    <p:animEffect transition="in" filter="fade">
                                      <p:cBhvr>
                                        <p:cTn id="139" dur="500"/>
                                        <p:tgtEl>
                                          <p:spTgt spid="50"/>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51"/>
                                        </p:tgtEl>
                                        <p:attrNameLst>
                                          <p:attrName>style.visibility</p:attrName>
                                        </p:attrNameLst>
                                      </p:cBhvr>
                                      <p:to>
                                        <p:strVal val="visible"/>
                                      </p:to>
                                    </p:set>
                                    <p:animEffect transition="in" filter="fade">
                                      <p:cBhvr>
                                        <p:cTn id="142" dur="500"/>
                                        <p:tgtEl>
                                          <p:spTgt spid="51"/>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52"/>
                                        </p:tgtEl>
                                        <p:attrNameLst>
                                          <p:attrName>style.visibility</p:attrName>
                                        </p:attrNameLst>
                                      </p:cBhvr>
                                      <p:to>
                                        <p:strVal val="visible"/>
                                      </p:to>
                                    </p:set>
                                    <p:animEffect transition="in" filter="fade">
                                      <p:cBhvr>
                                        <p:cTn id="145" dur="500"/>
                                        <p:tgtEl>
                                          <p:spTgt spid="52"/>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53"/>
                                        </p:tgtEl>
                                        <p:attrNameLst>
                                          <p:attrName>style.visibility</p:attrName>
                                        </p:attrNameLst>
                                      </p:cBhvr>
                                      <p:to>
                                        <p:strVal val="visible"/>
                                      </p:to>
                                    </p:set>
                                    <p:animEffect transition="in" filter="fade">
                                      <p:cBhvr>
                                        <p:cTn id="148" dur="500"/>
                                        <p:tgtEl>
                                          <p:spTgt spid="53"/>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54"/>
                                        </p:tgtEl>
                                        <p:attrNameLst>
                                          <p:attrName>style.visibility</p:attrName>
                                        </p:attrNameLst>
                                      </p:cBhvr>
                                      <p:to>
                                        <p:strVal val="visible"/>
                                      </p:to>
                                    </p:set>
                                    <p:animEffect transition="in" filter="fade">
                                      <p:cBhvr>
                                        <p:cTn id="151" dur="500"/>
                                        <p:tgtEl>
                                          <p:spTgt spid="54"/>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55"/>
                                        </p:tgtEl>
                                        <p:attrNameLst>
                                          <p:attrName>style.visibility</p:attrName>
                                        </p:attrNameLst>
                                      </p:cBhvr>
                                      <p:to>
                                        <p:strVal val="visible"/>
                                      </p:to>
                                    </p:set>
                                    <p:animEffect transition="in" filter="fade">
                                      <p:cBhvr>
                                        <p:cTn id="154" dur="500"/>
                                        <p:tgtEl>
                                          <p:spTgt spid="55"/>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56"/>
                                        </p:tgtEl>
                                        <p:attrNameLst>
                                          <p:attrName>style.visibility</p:attrName>
                                        </p:attrNameLst>
                                      </p:cBhvr>
                                      <p:to>
                                        <p:strVal val="visible"/>
                                      </p:to>
                                    </p:set>
                                    <p:animEffect transition="in" filter="fade">
                                      <p:cBhvr>
                                        <p:cTn id="157" dur="500"/>
                                        <p:tgtEl>
                                          <p:spTgt spid="56"/>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57"/>
                                        </p:tgtEl>
                                        <p:attrNameLst>
                                          <p:attrName>style.visibility</p:attrName>
                                        </p:attrNameLst>
                                      </p:cBhvr>
                                      <p:to>
                                        <p:strVal val="visible"/>
                                      </p:to>
                                    </p:set>
                                    <p:animEffect transition="in" filter="fade">
                                      <p:cBhvr>
                                        <p:cTn id="160" dur="500"/>
                                        <p:tgtEl>
                                          <p:spTgt spid="57"/>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58"/>
                                        </p:tgtEl>
                                        <p:attrNameLst>
                                          <p:attrName>style.visibility</p:attrName>
                                        </p:attrNameLst>
                                      </p:cBhvr>
                                      <p:to>
                                        <p:strVal val="visible"/>
                                      </p:to>
                                    </p:set>
                                    <p:animEffect transition="in" filter="fade">
                                      <p:cBhvr>
                                        <p:cTn id="163" dur="500"/>
                                        <p:tgtEl>
                                          <p:spTgt spid="58"/>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59"/>
                                        </p:tgtEl>
                                        <p:attrNameLst>
                                          <p:attrName>style.visibility</p:attrName>
                                        </p:attrNameLst>
                                      </p:cBhvr>
                                      <p:to>
                                        <p:strVal val="visible"/>
                                      </p:to>
                                    </p:set>
                                    <p:animEffect transition="in" filter="fade">
                                      <p:cBhvr>
                                        <p:cTn id="166" dur="500"/>
                                        <p:tgtEl>
                                          <p:spTgt spid="59"/>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60"/>
                                        </p:tgtEl>
                                        <p:attrNameLst>
                                          <p:attrName>style.visibility</p:attrName>
                                        </p:attrNameLst>
                                      </p:cBhvr>
                                      <p:to>
                                        <p:strVal val="visible"/>
                                      </p:to>
                                    </p:set>
                                    <p:animEffect transition="in" filter="fade">
                                      <p:cBhvr>
                                        <p:cTn id="169" dur="500"/>
                                        <p:tgtEl>
                                          <p:spTgt spid="60"/>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61"/>
                                        </p:tgtEl>
                                        <p:attrNameLst>
                                          <p:attrName>style.visibility</p:attrName>
                                        </p:attrNameLst>
                                      </p:cBhvr>
                                      <p:to>
                                        <p:strVal val="visible"/>
                                      </p:to>
                                    </p:set>
                                    <p:animEffect transition="in" filter="fade">
                                      <p:cBhvr>
                                        <p:cTn id="172" dur="500"/>
                                        <p:tgtEl>
                                          <p:spTgt spid="61"/>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62"/>
                                        </p:tgtEl>
                                        <p:attrNameLst>
                                          <p:attrName>style.visibility</p:attrName>
                                        </p:attrNameLst>
                                      </p:cBhvr>
                                      <p:to>
                                        <p:strVal val="visible"/>
                                      </p:to>
                                    </p:set>
                                    <p:animEffect transition="in" filter="fade">
                                      <p:cBhvr>
                                        <p:cTn id="175" dur="500"/>
                                        <p:tgtEl>
                                          <p:spTgt spid="62"/>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63"/>
                                        </p:tgtEl>
                                        <p:attrNameLst>
                                          <p:attrName>style.visibility</p:attrName>
                                        </p:attrNameLst>
                                      </p:cBhvr>
                                      <p:to>
                                        <p:strVal val="visible"/>
                                      </p:to>
                                    </p:set>
                                    <p:animEffect transition="in" filter="fade">
                                      <p:cBhvr>
                                        <p:cTn id="178" dur="500"/>
                                        <p:tgtEl>
                                          <p:spTgt spid="63"/>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64"/>
                                        </p:tgtEl>
                                        <p:attrNameLst>
                                          <p:attrName>style.visibility</p:attrName>
                                        </p:attrNameLst>
                                      </p:cBhvr>
                                      <p:to>
                                        <p:strVal val="visible"/>
                                      </p:to>
                                    </p:set>
                                    <p:animEffect transition="in" filter="fade">
                                      <p:cBhvr>
                                        <p:cTn id="181" dur="500"/>
                                        <p:tgtEl>
                                          <p:spTgt spid="64"/>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65"/>
                                        </p:tgtEl>
                                        <p:attrNameLst>
                                          <p:attrName>style.visibility</p:attrName>
                                        </p:attrNameLst>
                                      </p:cBhvr>
                                      <p:to>
                                        <p:strVal val="visible"/>
                                      </p:to>
                                    </p:set>
                                    <p:animEffect transition="in" filter="fade">
                                      <p:cBhvr>
                                        <p:cTn id="184" dur="500"/>
                                        <p:tgtEl>
                                          <p:spTgt spid="65"/>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66"/>
                                        </p:tgtEl>
                                        <p:attrNameLst>
                                          <p:attrName>style.visibility</p:attrName>
                                        </p:attrNameLst>
                                      </p:cBhvr>
                                      <p:to>
                                        <p:strVal val="visible"/>
                                      </p:to>
                                    </p:set>
                                    <p:animEffect transition="in" filter="fade">
                                      <p:cBhvr>
                                        <p:cTn id="187" dur="500"/>
                                        <p:tgtEl>
                                          <p:spTgt spid="66"/>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67"/>
                                        </p:tgtEl>
                                        <p:attrNameLst>
                                          <p:attrName>style.visibility</p:attrName>
                                        </p:attrNameLst>
                                      </p:cBhvr>
                                      <p:to>
                                        <p:strVal val="visible"/>
                                      </p:to>
                                    </p:set>
                                    <p:animEffect transition="in" filter="fade">
                                      <p:cBhvr>
                                        <p:cTn id="190" dur="500"/>
                                        <p:tgtEl>
                                          <p:spTgt spid="67"/>
                                        </p:tgtEl>
                                      </p:cBhvr>
                                    </p:animEffect>
                                  </p:childTnLst>
                                </p:cTn>
                              </p:par>
                              <p:par>
                                <p:cTn id="191" presetID="10" presetClass="entr" presetSubtype="0" fill="hold" grpId="0" nodeType="withEffect">
                                  <p:stCondLst>
                                    <p:cond delay="0"/>
                                  </p:stCondLst>
                                  <p:childTnLst>
                                    <p:set>
                                      <p:cBhvr>
                                        <p:cTn id="192" dur="1" fill="hold">
                                          <p:stCondLst>
                                            <p:cond delay="0"/>
                                          </p:stCondLst>
                                        </p:cTn>
                                        <p:tgtEl>
                                          <p:spTgt spid="68"/>
                                        </p:tgtEl>
                                        <p:attrNameLst>
                                          <p:attrName>style.visibility</p:attrName>
                                        </p:attrNameLst>
                                      </p:cBhvr>
                                      <p:to>
                                        <p:strVal val="visible"/>
                                      </p:to>
                                    </p:set>
                                    <p:animEffect transition="in" filter="fade">
                                      <p:cBhvr>
                                        <p:cTn id="193" dur="500"/>
                                        <p:tgtEl>
                                          <p:spTgt spid="68"/>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69"/>
                                        </p:tgtEl>
                                        <p:attrNameLst>
                                          <p:attrName>style.visibility</p:attrName>
                                        </p:attrNameLst>
                                      </p:cBhvr>
                                      <p:to>
                                        <p:strVal val="visible"/>
                                      </p:to>
                                    </p:set>
                                    <p:animEffect transition="in" filter="fade">
                                      <p:cBhvr>
                                        <p:cTn id="196" dur="500"/>
                                        <p:tgtEl>
                                          <p:spTgt spid="69"/>
                                        </p:tgtEl>
                                      </p:cBhvr>
                                    </p:animEffect>
                                  </p:childTnLst>
                                </p:cTn>
                              </p:par>
                              <p:par>
                                <p:cTn id="197" presetID="10" presetClass="entr" presetSubtype="0" fill="hold" grpId="0" nodeType="withEffect">
                                  <p:stCondLst>
                                    <p:cond delay="0"/>
                                  </p:stCondLst>
                                  <p:childTnLst>
                                    <p:set>
                                      <p:cBhvr>
                                        <p:cTn id="198" dur="1" fill="hold">
                                          <p:stCondLst>
                                            <p:cond delay="0"/>
                                          </p:stCondLst>
                                        </p:cTn>
                                        <p:tgtEl>
                                          <p:spTgt spid="70"/>
                                        </p:tgtEl>
                                        <p:attrNameLst>
                                          <p:attrName>style.visibility</p:attrName>
                                        </p:attrNameLst>
                                      </p:cBhvr>
                                      <p:to>
                                        <p:strVal val="visible"/>
                                      </p:to>
                                    </p:set>
                                    <p:animEffect transition="in" filter="fade">
                                      <p:cBhvr>
                                        <p:cTn id="199" dur="500"/>
                                        <p:tgtEl>
                                          <p:spTgt spid="70"/>
                                        </p:tgtEl>
                                      </p:cBhvr>
                                    </p:animEffect>
                                  </p:childTnLst>
                                </p:cTn>
                              </p:par>
                              <p:par>
                                <p:cTn id="200" presetID="10" presetClass="entr" presetSubtype="0" fill="hold" grpId="0" nodeType="withEffect">
                                  <p:stCondLst>
                                    <p:cond delay="0"/>
                                  </p:stCondLst>
                                  <p:childTnLst>
                                    <p:set>
                                      <p:cBhvr>
                                        <p:cTn id="201" dur="1" fill="hold">
                                          <p:stCondLst>
                                            <p:cond delay="0"/>
                                          </p:stCondLst>
                                        </p:cTn>
                                        <p:tgtEl>
                                          <p:spTgt spid="71"/>
                                        </p:tgtEl>
                                        <p:attrNameLst>
                                          <p:attrName>style.visibility</p:attrName>
                                        </p:attrNameLst>
                                      </p:cBhvr>
                                      <p:to>
                                        <p:strVal val="visible"/>
                                      </p:to>
                                    </p:set>
                                    <p:animEffect transition="in" filter="fade">
                                      <p:cBhvr>
                                        <p:cTn id="202" dur="500"/>
                                        <p:tgtEl>
                                          <p:spTgt spid="71"/>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72"/>
                                        </p:tgtEl>
                                        <p:attrNameLst>
                                          <p:attrName>style.visibility</p:attrName>
                                        </p:attrNameLst>
                                      </p:cBhvr>
                                      <p:to>
                                        <p:strVal val="visible"/>
                                      </p:to>
                                    </p:set>
                                    <p:animEffect transition="in" filter="fade">
                                      <p:cBhvr>
                                        <p:cTn id="205" dur="500"/>
                                        <p:tgtEl>
                                          <p:spTgt spid="72"/>
                                        </p:tgtEl>
                                      </p:cBhvr>
                                    </p:animEffect>
                                  </p:childTnLst>
                                </p:cTn>
                              </p:par>
                              <p:par>
                                <p:cTn id="206" presetID="10" presetClass="entr" presetSubtype="0" fill="hold" grpId="0" nodeType="withEffect">
                                  <p:stCondLst>
                                    <p:cond delay="0"/>
                                  </p:stCondLst>
                                  <p:childTnLst>
                                    <p:set>
                                      <p:cBhvr>
                                        <p:cTn id="207" dur="1" fill="hold">
                                          <p:stCondLst>
                                            <p:cond delay="0"/>
                                          </p:stCondLst>
                                        </p:cTn>
                                        <p:tgtEl>
                                          <p:spTgt spid="73"/>
                                        </p:tgtEl>
                                        <p:attrNameLst>
                                          <p:attrName>style.visibility</p:attrName>
                                        </p:attrNameLst>
                                      </p:cBhvr>
                                      <p:to>
                                        <p:strVal val="visible"/>
                                      </p:to>
                                    </p:set>
                                    <p:animEffect transition="in" filter="fade">
                                      <p:cBhvr>
                                        <p:cTn id="208" dur="500"/>
                                        <p:tgtEl>
                                          <p:spTgt spid="73"/>
                                        </p:tgtEl>
                                      </p:cBhvr>
                                    </p:animEffect>
                                  </p:childTnLst>
                                </p:cTn>
                              </p:par>
                              <p:par>
                                <p:cTn id="209" presetID="10" presetClass="entr" presetSubtype="0" fill="hold" grpId="0" nodeType="withEffect">
                                  <p:stCondLst>
                                    <p:cond delay="0"/>
                                  </p:stCondLst>
                                  <p:childTnLst>
                                    <p:set>
                                      <p:cBhvr>
                                        <p:cTn id="210" dur="1" fill="hold">
                                          <p:stCondLst>
                                            <p:cond delay="0"/>
                                          </p:stCondLst>
                                        </p:cTn>
                                        <p:tgtEl>
                                          <p:spTgt spid="74"/>
                                        </p:tgtEl>
                                        <p:attrNameLst>
                                          <p:attrName>style.visibility</p:attrName>
                                        </p:attrNameLst>
                                      </p:cBhvr>
                                      <p:to>
                                        <p:strVal val="visible"/>
                                      </p:to>
                                    </p:set>
                                    <p:animEffect transition="in" filter="fade">
                                      <p:cBhvr>
                                        <p:cTn id="211" dur="500"/>
                                        <p:tgtEl>
                                          <p:spTgt spid="74"/>
                                        </p:tgtEl>
                                      </p:cBhvr>
                                    </p:animEffect>
                                  </p:childTnLst>
                                </p:cTn>
                              </p:par>
                              <p:par>
                                <p:cTn id="212" presetID="10" presetClass="entr" presetSubtype="0" fill="hold" grpId="0" nodeType="withEffect">
                                  <p:stCondLst>
                                    <p:cond delay="0"/>
                                  </p:stCondLst>
                                  <p:childTnLst>
                                    <p:set>
                                      <p:cBhvr>
                                        <p:cTn id="213" dur="1" fill="hold">
                                          <p:stCondLst>
                                            <p:cond delay="0"/>
                                          </p:stCondLst>
                                        </p:cTn>
                                        <p:tgtEl>
                                          <p:spTgt spid="75"/>
                                        </p:tgtEl>
                                        <p:attrNameLst>
                                          <p:attrName>style.visibility</p:attrName>
                                        </p:attrNameLst>
                                      </p:cBhvr>
                                      <p:to>
                                        <p:strVal val="visible"/>
                                      </p:to>
                                    </p:set>
                                    <p:animEffect transition="in" filter="fade">
                                      <p:cBhvr>
                                        <p:cTn id="214" dur="500"/>
                                        <p:tgtEl>
                                          <p:spTgt spid="75"/>
                                        </p:tgtEl>
                                      </p:cBhvr>
                                    </p:animEffect>
                                  </p:childTnLst>
                                </p:cTn>
                              </p:par>
                              <p:par>
                                <p:cTn id="215" presetID="10" presetClass="entr" presetSubtype="0" fill="hold" grpId="0" nodeType="withEffect">
                                  <p:stCondLst>
                                    <p:cond delay="0"/>
                                  </p:stCondLst>
                                  <p:childTnLst>
                                    <p:set>
                                      <p:cBhvr>
                                        <p:cTn id="216" dur="1" fill="hold">
                                          <p:stCondLst>
                                            <p:cond delay="0"/>
                                          </p:stCondLst>
                                        </p:cTn>
                                        <p:tgtEl>
                                          <p:spTgt spid="76"/>
                                        </p:tgtEl>
                                        <p:attrNameLst>
                                          <p:attrName>style.visibility</p:attrName>
                                        </p:attrNameLst>
                                      </p:cBhvr>
                                      <p:to>
                                        <p:strVal val="visible"/>
                                      </p:to>
                                    </p:set>
                                    <p:animEffect transition="in" filter="fade">
                                      <p:cBhvr>
                                        <p:cTn id="217" dur="500"/>
                                        <p:tgtEl>
                                          <p:spTgt spid="76"/>
                                        </p:tgtEl>
                                      </p:cBhvr>
                                    </p:animEffect>
                                  </p:childTnLst>
                                </p:cTn>
                              </p:par>
                              <p:par>
                                <p:cTn id="218" presetID="10" presetClass="entr" presetSubtype="0" fill="hold" grpId="0" nodeType="withEffect">
                                  <p:stCondLst>
                                    <p:cond delay="0"/>
                                  </p:stCondLst>
                                  <p:childTnLst>
                                    <p:set>
                                      <p:cBhvr>
                                        <p:cTn id="219" dur="1" fill="hold">
                                          <p:stCondLst>
                                            <p:cond delay="0"/>
                                          </p:stCondLst>
                                        </p:cTn>
                                        <p:tgtEl>
                                          <p:spTgt spid="77"/>
                                        </p:tgtEl>
                                        <p:attrNameLst>
                                          <p:attrName>style.visibility</p:attrName>
                                        </p:attrNameLst>
                                      </p:cBhvr>
                                      <p:to>
                                        <p:strVal val="visible"/>
                                      </p:to>
                                    </p:set>
                                    <p:animEffect transition="in" filter="fade">
                                      <p:cBhvr>
                                        <p:cTn id="220" dur="500"/>
                                        <p:tgtEl>
                                          <p:spTgt spid="77"/>
                                        </p:tgtEl>
                                      </p:cBhvr>
                                    </p:animEffect>
                                  </p:childTnLst>
                                </p:cTn>
                              </p:par>
                              <p:par>
                                <p:cTn id="221" presetID="10" presetClass="entr" presetSubtype="0" fill="hold" grpId="0" nodeType="withEffect">
                                  <p:stCondLst>
                                    <p:cond delay="0"/>
                                  </p:stCondLst>
                                  <p:childTnLst>
                                    <p:set>
                                      <p:cBhvr>
                                        <p:cTn id="222" dur="1" fill="hold">
                                          <p:stCondLst>
                                            <p:cond delay="0"/>
                                          </p:stCondLst>
                                        </p:cTn>
                                        <p:tgtEl>
                                          <p:spTgt spid="78"/>
                                        </p:tgtEl>
                                        <p:attrNameLst>
                                          <p:attrName>style.visibility</p:attrName>
                                        </p:attrNameLst>
                                      </p:cBhvr>
                                      <p:to>
                                        <p:strVal val="visible"/>
                                      </p:to>
                                    </p:set>
                                    <p:animEffect transition="in" filter="fade">
                                      <p:cBhvr>
                                        <p:cTn id="223" dur="500"/>
                                        <p:tgtEl>
                                          <p:spTgt spid="78"/>
                                        </p:tgtEl>
                                      </p:cBhvr>
                                    </p:animEffect>
                                  </p:childTnLst>
                                </p:cTn>
                              </p:par>
                              <p:par>
                                <p:cTn id="224" presetID="10" presetClass="entr" presetSubtype="0" fill="hold" grpId="0" nodeType="withEffect">
                                  <p:stCondLst>
                                    <p:cond delay="0"/>
                                  </p:stCondLst>
                                  <p:childTnLst>
                                    <p:set>
                                      <p:cBhvr>
                                        <p:cTn id="225" dur="1" fill="hold">
                                          <p:stCondLst>
                                            <p:cond delay="0"/>
                                          </p:stCondLst>
                                        </p:cTn>
                                        <p:tgtEl>
                                          <p:spTgt spid="79"/>
                                        </p:tgtEl>
                                        <p:attrNameLst>
                                          <p:attrName>style.visibility</p:attrName>
                                        </p:attrNameLst>
                                      </p:cBhvr>
                                      <p:to>
                                        <p:strVal val="visible"/>
                                      </p:to>
                                    </p:set>
                                    <p:animEffect transition="in" filter="fade">
                                      <p:cBhvr>
                                        <p:cTn id="226" dur="500"/>
                                        <p:tgtEl>
                                          <p:spTgt spid="79"/>
                                        </p:tgtEl>
                                      </p:cBhvr>
                                    </p:animEffect>
                                  </p:childTnLst>
                                </p:cTn>
                              </p:par>
                              <p:par>
                                <p:cTn id="227" presetID="10" presetClass="entr" presetSubtype="0" fill="hold" grpId="0" nodeType="withEffect">
                                  <p:stCondLst>
                                    <p:cond delay="0"/>
                                  </p:stCondLst>
                                  <p:childTnLst>
                                    <p:set>
                                      <p:cBhvr>
                                        <p:cTn id="228" dur="1" fill="hold">
                                          <p:stCondLst>
                                            <p:cond delay="0"/>
                                          </p:stCondLst>
                                        </p:cTn>
                                        <p:tgtEl>
                                          <p:spTgt spid="80"/>
                                        </p:tgtEl>
                                        <p:attrNameLst>
                                          <p:attrName>style.visibility</p:attrName>
                                        </p:attrNameLst>
                                      </p:cBhvr>
                                      <p:to>
                                        <p:strVal val="visible"/>
                                      </p:to>
                                    </p:set>
                                    <p:animEffect transition="in" filter="fade">
                                      <p:cBhvr>
                                        <p:cTn id="229" dur="500"/>
                                        <p:tgtEl>
                                          <p:spTgt spid="80"/>
                                        </p:tgtEl>
                                      </p:cBhvr>
                                    </p:animEffect>
                                  </p:childTnLst>
                                </p:cTn>
                              </p:par>
                              <p:par>
                                <p:cTn id="230" presetID="10" presetClass="entr" presetSubtype="0" fill="hold" grpId="0" nodeType="withEffect">
                                  <p:stCondLst>
                                    <p:cond delay="0"/>
                                  </p:stCondLst>
                                  <p:childTnLst>
                                    <p:set>
                                      <p:cBhvr>
                                        <p:cTn id="231" dur="1" fill="hold">
                                          <p:stCondLst>
                                            <p:cond delay="0"/>
                                          </p:stCondLst>
                                        </p:cTn>
                                        <p:tgtEl>
                                          <p:spTgt spid="81"/>
                                        </p:tgtEl>
                                        <p:attrNameLst>
                                          <p:attrName>style.visibility</p:attrName>
                                        </p:attrNameLst>
                                      </p:cBhvr>
                                      <p:to>
                                        <p:strVal val="visible"/>
                                      </p:to>
                                    </p:set>
                                    <p:animEffect transition="in" filter="fade">
                                      <p:cBhvr>
                                        <p:cTn id="232" dur="500"/>
                                        <p:tgtEl>
                                          <p:spTgt spid="81"/>
                                        </p:tgtEl>
                                      </p:cBhvr>
                                    </p:animEffect>
                                  </p:childTnLst>
                                </p:cTn>
                              </p:par>
                              <p:par>
                                <p:cTn id="233" presetID="10" presetClass="entr" presetSubtype="0" fill="hold" grpId="0" nodeType="withEffect">
                                  <p:stCondLst>
                                    <p:cond delay="0"/>
                                  </p:stCondLst>
                                  <p:childTnLst>
                                    <p:set>
                                      <p:cBhvr>
                                        <p:cTn id="234" dur="1" fill="hold">
                                          <p:stCondLst>
                                            <p:cond delay="0"/>
                                          </p:stCondLst>
                                        </p:cTn>
                                        <p:tgtEl>
                                          <p:spTgt spid="82"/>
                                        </p:tgtEl>
                                        <p:attrNameLst>
                                          <p:attrName>style.visibility</p:attrName>
                                        </p:attrNameLst>
                                      </p:cBhvr>
                                      <p:to>
                                        <p:strVal val="visible"/>
                                      </p:to>
                                    </p:set>
                                    <p:animEffect transition="in" filter="fade">
                                      <p:cBhvr>
                                        <p:cTn id="235" dur="500"/>
                                        <p:tgtEl>
                                          <p:spTgt spid="82"/>
                                        </p:tgtEl>
                                      </p:cBhvr>
                                    </p:animEffect>
                                  </p:childTnLst>
                                </p:cTn>
                              </p:par>
                              <p:par>
                                <p:cTn id="236" presetID="10" presetClass="entr" presetSubtype="0" fill="hold" grpId="0" nodeType="withEffect">
                                  <p:stCondLst>
                                    <p:cond delay="0"/>
                                  </p:stCondLst>
                                  <p:childTnLst>
                                    <p:set>
                                      <p:cBhvr>
                                        <p:cTn id="237" dur="1" fill="hold">
                                          <p:stCondLst>
                                            <p:cond delay="0"/>
                                          </p:stCondLst>
                                        </p:cTn>
                                        <p:tgtEl>
                                          <p:spTgt spid="83"/>
                                        </p:tgtEl>
                                        <p:attrNameLst>
                                          <p:attrName>style.visibility</p:attrName>
                                        </p:attrNameLst>
                                      </p:cBhvr>
                                      <p:to>
                                        <p:strVal val="visible"/>
                                      </p:to>
                                    </p:set>
                                    <p:animEffect transition="in" filter="fade">
                                      <p:cBhvr>
                                        <p:cTn id="238" dur="500"/>
                                        <p:tgtEl>
                                          <p:spTgt spid="83"/>
                                        </p:tgtEl>
                                      </p:cBhvr>
                                    </p:animEffect>
                                  </p:childTnLst>
                                </p:cTn>
                              </p:par>
                              <p:par>
                                <p:cTn id="239" presetID="10" presetClass="entr" presetSubtype="0" fill="hold" grpId="0" nodeType="withEffect">
                                  <p:stCondLst>
                                    <p:cond delay="0"/>
                                  </p:stCondLst>
                                  <p:childTnLst>
                                    <p:set>
                                      <p:cBhvr>
                                        <p:cTn id="240" dur="1" fill="hold">
                                          <p:stCondLst>
                                            <p:cond delay="0"/>
                                          </p:stCondLst>
                                        </p:cTn>
                                        <p:tgtEl>
                                          <p:spTgt spid="84"/>
                                        </p:tgtEl>
                                        <p:attrNameLst>
                                          <p:attrName>style.visibility</p:attrName>
                                        </p:attrNameLst>
                                      </p:cBhvr>
                                      <p:to>
                                        <p:strVal val="visible"/>
                                      </p:to>
                                    </p:set>
                                    <p:animEffect transition="in" filter="fade">
                                      <p:cBhvr>
                                        <p:cTn id="241" dur="500"/>
                                        <p:tgtEl>
                                          <p:spTgt spid="84"/>
                                        </p:tgtEl>
                                      </p:cBhvr>
                                    </p:animEffect>
                                  </p:childTnLst>
                                </p:cTn>
                              </p:par>
                              <p:par>
                                <p:cTn id="242" presetID="10" presetClass="entr" presetSubtype="0" fill="hold" grpId="0" nodeType="withEffect">
                                  <p:stCondLst>
                                    <p:cond delay="0"/>
                                  </p:stCondLst>
                                  <p:childTnLst>
                                    <p:set>
                                      <p:cBhvr>
                                        <p:cTn id="243" dur="1" fill="hold">
                                          <p:stCondLst>
                                            <p:cond delay="0"/>
                                          </p:stCondLst>
                                        </p:cTn>
                                        <p:tgtEl>
                                          <p:spTgt spid="85"/>
                                        </p:tgtEl>
                                        <p:attrNameLst>
                                          <p:attrName>style.visibility</p:attrName>
                                        </p:attrNameLst>
                                      </p:cBhvr>
                                      <p:to>
                                        <p:strVal val="visible"/>
                                      </p:to>
                                    </p:set>
                                    <p:animEffect transition="in" filter="fade">
                                      <p:cBhvr>
                                        <p:cTn id="244" dur="500"/>
                                        <p:tgtEl>
                                          <p:spTgt spid="85"/>
                                        </p:tgtEl>
                                      </p:cBhvr>
                                    </p:animEffect>
                                  </p:childTnLst>
                                </p:cTn>
                              </p:par>
                              <p:par>
                                <p:cTn id="245" presetID="10" presetClass="entr" presetSubtype="0" fill="hold" grpId="0" nodeType="withEffect">
                                  <p:stCondLst>
                                    <p:cond delay="0"/>
                                  </p:stCondLst>
                                  <p:childTnLst>
                                    <p:set>
                                      <p:cBhvr>
                                        <p:cTn id="246" dur="1" fill="hold">
                                          <p:stCondLst>
                                            <p:cond delay="0"/>
                                          </p:stCondLst>
                                        </p:cTn>
                                        <p:tgtEl>
                                          <p:spTgt spid="86"/>
                                        </p:tgtEl>
                                        <p:attrNameLst>
                                          <p:attrName>style.visibility</p:attrName>
                                        </p:attrNameLst>
                                      </p:cBhvr>
                                      <p:to>
                                        <p:strVal val="visible"/>
                                      </p:to>
                                    </p:set>
                                    <p:animEffect transition="in" filter="fade">
                                      <p:cBhvr>
                                        <p:cTn id="247" dur="500"/>
                                        <p:tgtEl>
                                          <p:spTgt spid="86"/>
                                        </p:tgtEl>
                                      </p:cBhvr>
                                    </p:animEffect>
                                  </p:childTnLst>
                                </p:cTn>
                              </p:par>
                              <p:par>
                                <p:cTn id="248" presetID="10" presetClass="entr" presetSubtype="0" fill="hold" grpId="0" nodeType="withEffect">
                                  <p:stCondLst>
                                    <p:cond delay="0"/>
                                  </p:stCondLst>
                                  <p:childTnLst>
                                    <p:set>
                                      <p:cBhvr>
                                        <p:cTn id="249" dur="1" fill="hold">
                                          <p:stCondLst>
                                            <p:cond delay="0"/>
                                          </p:stCondLst>
                                        </p:cTn>
                                        <p:tgtEl>
                                          <p:spTgt spid="87"/>
                                        </p:tgtEl>
                                        <p:attrNameLst>
                                          <p:attrName>style.visibility</p:attrName>
                                        </p:attrNameLst>
                                      </p:cBhvr>
                                      <p:to>
                                        <p:strVal val="visible"/>
                                      </p:to>
                                    </p:set>
                                    <p:animEffect transition="in" filter="fade">
                                      <p:cBhvr>
                                        <p:cTn id="250" dur="500"/>
                                        <p:tgtEl>
                                          <p:spTgt spid="87"/>
                                        </p:tgtEl>
                                      </p:cBhvr>
                                    </p:animEffect>
                                  </p:childTnLst>
                                </p:cTn>
                              </p:par>
                              <p:par>
                                <p:cTn id="251" presetID="10" presetClass="entr" presetSubtype="0" fill="hold" grpId="0" nodeType="withEffect">
                                  <p:stCondLst>
                                    <p:cond delay="0"/>
                                  </p:stCondLst>
                                  <p:childTnLst>
                                    <p:set>
                                      <p:cBhvr>
                                        <p:cTn id="252" dur="1" fill="hold">
                                          <p:stCondLst>
                                            <p:cond delay="0"/>
                                          </p:stCondLst>
                                        </p:cTn>
                                        <p:tgtEl>
                                          <p:spTgt spid="88"/>
                                        </p:tgtEl>
                                        <p:attrNameLst>
                                          <p:attrName>style.visibility</p:attrName>
                                        </p:attrNameLst>
                                      </p:cBhvr>
                                      <p:to>
                                        <p:strVal val="visible"/>
                                      </p:to>
                                    </p:set>
                                    <p:animEffect transition="in" filter="fade">
                                      <p:cBhvr>
                                        <p:cTn id="253" dur="500"/>
                                        <p:tgtEl>
                                          <p:spTgt spid="88"/>
                                        </p:tgtEl>
                                      </p:cBhvr>
                                    </p:animEffect>
                                  </p:childTnLst>
                                </p:cTn>
                              </p:par>
                              <p:par>
                                <p:cTn id="254" presetID="10" presetClass="entr" presetSubtype="0" fill="hold" grpId="0" nodeType="withEffect">
                                  <p:stCondLst>
                                    <p:cond delay="0"/>
                                  </p:stCondLst>
                                  <p:childTnLst>
                                    <p:set>
                                      <p:cBhvr>
                                        <p:cTn id="255" dur="1" fill="hold">
                                          <p:stCondLst>
                                            <p:cond delay="0"/>
                                          </p:stCondLst>
                                        </p:cTn>
                                        <p:tgtEl>
                                          <p:spTgt spid="89"/>
                                        </p:tgtEl>
                                        <p:attrNameLst>
                                          <p:attrName>style.visibility</p:attrName>
                                        </p:attrNameLst>
                                      </p:cBhvr>
                                      <p:to>
                                        <p:strVal val="visible"/>
                                      </p:to>
                                    </p:set>
                                    <p:animEffect transition="in" filter="fade">
                                      <p:cBhvr>
                                        <p:cTn id="256" dur="500"/>
                                        <p:tgtEl>
                                          <p:spTgt spid="89"/>
                                        </p:tgtEl>
                                      </p:cBhvr>
                                    </p:animEffect>
                                  </p:childTnLst>
                                </p:cTn>
                              </p:par>
                              <p:par>
                                <p:cTn id="257" presetID="10" presetClass="entr" presetSubtype="0" fill="hold" grpId="0" nodeType="withEffect">
                                  <p:stCondLst>
                                    <p:cond delay="0"/>
                                  </p:stCondLst>
                                  <p:childTnLst>
                                    <p:set>
                                      <p:cBhvr>
                                        <p:cTn id="258" dur="1" fill="hold">
                                          <p:stCondLst>
                                            <p:cond delay="0"/>
                                          </p:stCondLst>
                                        </p:cTn>
                                        <p:tgtEl>
                                          <p:spTgt spid="90"/>
                                        </p:tgtEl>
                                        <p:attrNameLst>
                                          <p:attrName>style.visibility</p:attrName>
                                        </p:attrNameLst>
                                      </p:cBhvr>
                                      <p:to>
                                        <p:strVal val="visible"/>
                                      </p:to>
                                    </p:set>
                                    <p:animEffect transition="in" filter="fade">
                                      <p:cBhvr>
                                        <p:cTn id="259" dur="500"/>
                                        <p:tgtEl>
                                          <p:spTgt spid="90"/>
                                        </p:tgtEl>
                                      </p:cBhvr>
                                    </p:animEffect>
                                  </p:childTnLst>
                                </p:cTn>
                              </p:par>
                              <p:par>
                                <p:cTn id="260" presetID="10" presetClass="entr" presetSubtype="0" fill="hold" grpId="0" nodeType="withEffect">
                                  <p:stCondLst>
                                    <p:cond delay="0"/>
                                  </p:stCondLst>
                                  <p:childTnLst>
                                    <p:set>
                                      <p:cBhvr>
                                        <p:cTn id="261" dur="1" fill="hold">
                                          <p:stCondLst>
                                            <p:cond delay="0"/>
                                          </p:stCondLst>
                                        </p:cTn>
                                        <p:tgtEl>
                                          <p:spTgt spid="91"/>
                                        </p:tgtEl>
                                        <p:attrNameLst>
                                          <p:attrName>style.visibility</p:attrName>
                                        </p:attrNameLst>
                                      </p:cBhvr>
                                      <p:to>
                                        <p:strVal val="visible"/>
                                      </p:to>
                                    </p:set>
                                    <p:animEffect transition="in" filter="fade">
                                      <p:cBhvr>
                                        <p:cTn id="262" dur="500"/>
                                        <p:tgtEl>
                                          <p:spTgt spid="91"/>
                                        </p:tgtEl>
                                      </p:cBhvr>
                                    </p:animEffect>
                                  </p:childTnLst>
                                </p:cTn>
                              </p:par>
                              <p:par>
                                <p:cTn id="263" presetID="10" presetClass="entr" presetSubtype="0" fill="hold" grpId="0" nodeType="withEffect">
                                  <p:stCondLst>
                                    <p:cond delay="0"/>
                                  </p:stCondLst>
                                  <p:childTnLst>
                                    <p:set>
                                      <p:cBhvr>
                                        <p:cTn id="264" dur="1" fill="hold">
                                          <p:stCondLst>
                                            <p:cond delay="0"/>
                                          </p:stCondLst>
                                        </p:cTn>
                                        <p:tgtEl>
                                          <p:spTgt spid="92"/>
                                        </p:tgtEl>
                                        <p:attrNameLst>
                                          <p:attrName>style.visibility</p:attrName>
                                        </p:attrNameLst>
                                      </p:cBhvr>
                                      <p:to>
                                        <p:strVal val="visible"/>
                                      </p:to>
                                    </p:set>
                                    <p:animEffect transition="in" filter="fade">
                                      <p:cBhvr>
                                        <p:cTn id="265" dur="500"/>
                                        <p:tgtEl>
                                          <p:spTgt spid="92"/>
                                        </p:tgtEl>
                                      </p:cBhvr>
                                    </p:animEffect>
                                  </p:childTnLst>
                                </p:cTn>
                              </p:par>
                              <p:par>
                                <p:cTn id="266" presetID="10" presetClass="entr" presetSubtype="0" fill="hold" grpId="0" nodeType="withEffect">
                                  <p:stCondLst>
                                    <p:cond delay="0"/>
                                  </p:stCondLst>
                                  <p:childTnLst>
                                    <p:set>
                                      <p:cBhvr>
                                        <p:cTn id="267" dur="1" fill="hold">
                                          <p:stCondLst>
                                            <p:cond delay="0"/>
                                          </p:stCondLst>
                                        </p:cTn>
                                        <p:tgtEl>
                                          <p:spTgt spid="93"/>
                                        </p:tgtEl>
                                        <p:attrNameLst>
                                          <p:attrName>style.visibility</p:attrName>
                                        </p:attrNameLst>
                                      </p:cBhvr>
                                      <p:to>
                                        <p:strVal val="visible"/>
                                      </p:to>
                                    </p:set>
                                    <p:animEffect transition="in" filter="fade">
                                      <p:cBhvr>
                                        <p:cTn id="268" dur="500"/>
                                        <p:tgtEl>
                                          <p:spTgt spid="93"/>
                                        </p:tgtEl>
                                      </p:cBhvr>
                                    </p:animEffect>
                                  </p:childTnLst>
                                </p:cTn>
                              </p:par>
                              <p:par>
                                <p:cTn id="269" presetID="10" presetClass="entr" presetSubtype="0" fill="hold" grpId="0" nodeType="withEffect">
                                  <p:stCondLst>
                                    <p:cond delay="0"/>
                                  </p:stCondLst>
                                  <p:childTnLst>
                                    <p:set>
                                      <p:cBhvr>
                                        <p:cTn id="270" dur="1" fill="hold">
                                          <p:stCondLst>
                                            <p:cond delay="0"/>
                                          </p:stCondLst>
                                        </p:cTn>
                                        <p:tgtEl>
                                          <p:spTgt spid="94"/>
                                        </p:tgtEl>
                                        <p:attrNameLst>
                                          <p:attrName>style.visibility</p:attrName>
                                        </p:attrNameLst>
                                      </p:cBhvr>
                                      <p:to>
                                        <p:strVal val="visible"/>
                                      </p:to>
                                    </p:set>
                                    <p:animEffect transition="in" filter="fade">
                                      <p:cBhvr>
                                        <p:cTn id="271" dur="500"/>
                                        <p:tgtEl>
                                          <p:spTgt spid="94"/>
                                        </p:tgtEl>
                                      </p:cBhvr>
                                    </p:animEffect>
                                  </p:childTnLst>
                                </p:cTn>
                              </p:par>
                              <p:par>
                                <p:cTn id="272" presetID="10" presetClass="entr" presetSubtype="0" fill="hold" grpId="0" nodeType="withEffect">
                                  <p:stCondLst>
                                    <p:cond delay="0"/>
                                  </p:stCondLst>
                                  <p:childTnLst>
                                    <p:set>
                                      <p:cBhvr>
                                        <p:cTn id="273" dur="1" fill="hold">
                                          <p:stCondLst>
                                            <p:cond delay="0"/>
                                          </p:stCondLst>
                                        </p:cTn>
                                        <p:tgtEl>
                                          <p:spTgt spid="95"/>
                                        </p:tgtEl>
                                        <p:attrNameLst>
                                          <p:attrName>style.visibility</p:attrName>
                                        </p:attrNameLst>
                                      </p:cBhvr>
                                      <p:to>
                                        <p:strVal val="visible"/>
                                      </p:to>
                                    </p:set>
                                    <p:animEffect transition="in" filter="fade">
                                      <p:cBhvr>
                                        <p:cTn id="274" dur="500"/>
                                        <p:tgtEl>
                                          <p:spTgt spid="95"/>
                                        </p:tgtEl>
                                      </p:cBhvr>
                                    </p:animEffect>
                                  </p:childTnLst>
                                </p:cTn>
                              </p:par>
                              <p:par>
                                <p:cTn id="275" presetID="10" presetClass="entr" presetSubtype="0" fill="hold" grpId="0" nodeType="withEffect">
                                  <p:stCondLst>
                                    <p:cond delay="0"/>
                                  </p:stCondLst>
                                  <p:childTnLst>
                                    <p:set>
                                      <p:cBhvr>
                                        <p:cTn id="276" dur="1" fill="hold">
                                          <p:stCondLst>
                                            <p:cond delay="0"/>
                                          </p:stCondLst>
                                        </p:cTn>
                                        <p:tgtEl>
                                          <p:spTgt spid="96"/>
                                        </p:tgtEl>
                                        <p:attrNameLst>
                                          <p:attrName>style.visibility</p:attrName>
                                        </p:attrNameLst>
                                      </p:cBhvr>
                                      <p:to>
                                        <p:strVal val="visible"/>
                                      </p:to>
                                    </p:set>
                                    <p:animEffect transition="in" filter="fade">
                                      <p:cBhvr>
                                        <p:cTn id="277" dur="500"/>
                                        <p:tgtEl>
                                          <p:spTgt spid="96"/>
                                        </p:tgtEl>
                                      </p:cBhvr>
                                    </p:animEffect>
                                  </p:childTnLst>
                                </p:cTn>
                              </p:par>
                              <p:par>
                                <p:cTn id="278" presetID="10" presetClass="entr" presetSubtype="0" fill="hold" grpId="0" nodeType="withEffect">
                                  <p:stCondLst>
                                    <p:cond delay="0"/>
                                  </p:stCondLst>
                                  <p:childTnLst>
                                    <p:set>
                                      <p:cBhvr>
                                        <p:cTn id="279" dur="1" fill="hold">
                                          <p:stCondLst>
                                            <p:cond delay="0"/>
                                          </p:stCondLst>
                                        </p:cTn>
                                        <p:tgtEl>
                                          <p:spTgt spid="97"/>
                                        </p:tgtEl>
                                        <p:attrNameLst>
                                          <p:attrName>style.visibility</p:attrName>
                                        </p:attrNameLst>
                                      </p:cBhvr>
                                      <p:to>
                                        <p:strVal val="visible"/>
                                      </p:to>
                                    </p:set>
                                    <p:animEffect transition="in" filter="fade">
                                      <p:cBhvr>
                                        <p:cTn id="280" dur="500"/>
                                        <p:tgtEl>
                                          <p:spTgt spid="97"/>
                                        </p:tgtEl>
                                      </p:cBhvr>
                                    </p:animEffect>
                                  </p:childTnLst>
                                </p:cTn>
                              </p:par>
                              <p:par>
                                <p:cTn id="281" presetID="10" presetClass="entr" presetSubtype="0" fill="hold" grpId="0" nodeType="withEffect">
                                  <p:stCondLst>
                                    <p:cond delay="0"/>
                                  </p:stCondLst>
                                  <p:childTnLst>
                                    <p:set>
                                      <p:cBhvr>
                                        <p:cTn id="282" dur="1" fill="hold">
                                          <p:stCondLst>
                                            <p:cond delay="0"/>
                                          </p:stCondLst>
                                        </p:cTn>
                                        <p:tgtEl>
                                          <p:spTgt spid="98"/>
                                        </p:tgtEl>
                                        <p:attrNameLst>
                                          <p:attrName>style.visibility</p:attrName>
                                        </p:attrNameLst>
                                      </p:cBhvr>
                                      <p:to>
                                        <p:strVal val="visible"/>
                                      </p:to>
                                    </p:set>
                                    <p:animEffect transition="in" filter="fade">
                                      <p:cBhvr>
                                        <p:cTn id="283" dur="500"/>
                                        <p:tgtEl>
                                          <p:spTgt spid="98"/>
                                        </p:tgtEl>
                                      </p:cBhvr>
                                    </p:animEffect>
                                  </p:childTnLst>
                                </p:cTn>
                              </p:par>
                              <p:par>
                                <p:cTn id="284" presetID="10" presetClass="entr" presetSubtype="0" fill="hold" grpId="0" nodeType="withEffect">
                                  <p:stCondLst>
                                    <p:cond delay="0"/>
                                  </p:stCondLst>
                                  <p:childTnLst>
                                    <p:set>
                                      <p:cBhvr>
                                        <p:cTn id="285" dur="1" fill="hold">
                                          <p:stCondLst>
                                            <p:cond delay="0"/>
                                          </p:stCondLst>
                                        </p:cTn>
                                        <p:tgtEl>
                                          <p:spTgt spid="99"/>
                                        </p:tgtEl>
                                        <p:attrNameLst>
                                          <p:attrName>style.visibility</p:attrName>
                                        </p:attrNameLst>
                                      </p:cBhvr>
                                      <p:to>
                                        <p:strVal val="visible"/>
                                      </p:to>
                                    </p:set>
                                    <p:animEffect transition="in" filter="fade">
                                      <p:cBhvr>
                                        <p:cTn id="286" dur="500"/>
                                        <p:tgtEl>
                                          <p:spTgt spid="99"/>
                                        </p:tgtEl>
                                      </p:cBhvr>
                                    </p:animEffect>
                                  </p:childTnLst>
                                </p:cTn>
                              </p:par>
                              <p:par>
                                <p:cTn id="287" presetID="10" presetClass="entr" presetSubtype="0" fill="hold" grpId="0" nodeType="withEffect">
                                  <p:stCondLst>
                                    <p:cond delay="0"/>
                                  </p:stCondLst>
                                  <p:childTnLst>
                                    <p:set>
                                      <p:cBhvr>
                                        <p:cTn id="288" dur="1" fill="hold">
                                          <p:stCondLst>
                                            <p:cond delay="0"/>
                                          </p:stCondLst>
                                        </p:cTn>
                                        <p:tgtEl>
                                          <p:spTgt spid="100"/>
                                        </p:tgtEl>
                                        <p:attrNameLst>
                                          <p:attrName>style.visibility</p:attrName>
                                        </p:attrNameLst>
                                      </p:cBhvr>
                                      <p:to>
                                        <p:strVal val="visible"/>
                                      </p:to>
                                    </p:set>
                                    <p:animEffect transition="in" filter="fade">
                                      <p:cBhvr>
                                        <p:cTn id="289" dur="500"/>
                                        <p:tgtEl>
                                          <p:spTgt spid="100"/>
                                        </p:tgtEl>
                                      </p:cBhvr>
                                    </p:animEffect>
                                  </p:childTnLst>
                                </p:cTn>
                              </p:par>
                              <p:par>
                                <p:cTn id="290" presetID="10" presetClass="entr" presetSubtype="0" fill="hold" grpId="0" nodeType="withEffect">
                                  <p:stCondLst>
                                    <p:cond delay="0"/>
                                  </p:stCondLst>
                                  <p:childTnLst>
                                    <p:set>
                                      <p:cBhvr>
                                        <p:cTn id="291" dur="1" fill="hold">
                                          <p:stCondLst>
                                            <p:cond delay="0"/>
                                          </p:stCondLst>
                                        </p:cTn>
                                        <p:tgtEl>
                                          <p:spTgt spid="101"/>
                                        </p:tgtEl>
                                        <p:attrNameLst>
                                          <p:attrName>style.visibility</p:attrName>
                                        </p:attrNameLst>
                                      </p:cBhvr>
                                      <p:to>
                                        <p:strVal val="visible"/>
                                      </p:to>
                                    </p:set>
                                    <p:animEffect transition="in" filter="fade">
                                      <p:cBhvr>
                                        <p:cTn id="292" dur="500"/>
                                        <p:tgtEl>
                                          <p:spTgt spid="101"/>
                                        </p:tgtEl>
                                      </p:cBhvr>
                                    </p:animEffect>
                                  </p:childTnLst>
                                </p:cTn>
                              </p:par>
                              <p:par>
                                <p:cTn id="293" presetID="10" presetClass="entr" presetSubtype="0" fill="hold" grpId="0" nodeType="withEffect">
                                  <p:stCondLst>
                                    <p:cond delay="0"/>
                                  </p:stCondLst>
                                  <p:childTnLst>
                                    <p:set>
                                      <p:cBhvr>
                                        <p:cTn id="294" dur="1" fill="hold">
                                          <p:stCondLst>
                                            <p:cond delay="0"/>
                                          </p:stCondLst>
                                        </p:cTn>
                                        <p:tgtEl>
                                          <p:spTgt spid="102"/>
                                        </p:tgtEl>
                                        <p:attrNameLst>
                                          <p:attrName>style.visibility</p:attrName>
                                        </p:attrNameLst>
                                      </p:cBhvr>
                                      <p:to>
                                        <p:strVal val="visible"/>
                                      </p:to>
                                    </p:set>
                                    <p:animEffect transition="in" filter="fade">
                                      <p:cBhvr>
                                        <p:cTn id="295" dur="500"/>
                                        <p:tgtEl>
                                          <p:spTgt spid="102"/>
                                        </p:tgtEl>
                                      </p:cBhvr>
                                    </p:animEffect>
                                  </p:childTnLst>
                                </p:cTn>
                              </p:par>
                              <p:par>
                                <p:cTn id="296" presetID="10" presetClass="entr" presetSubtype="0" fill="hold" grpId="0" nodeType="withEffect">
                                  <p:stCondLst>
                                    <p:cond delay="0"/>
                                  </p:stCondLst>
                                  <p:childTnLst>
                                    <p:set>
                                      <p:cBhvr>
                                        <p:cTn id="297" dur="1" fill="hold">
                                          <p:stCondLst>
                                            <p:cond delay="0"/>
                                          </p:stCondLst>
                                        </p:cTn>
                                        <p:tgtEl>
                                          <p:spTgt spid="103"/>
                                        </p:tgtEl>
                                        <p:attrNameLst>
                                          <p:attrName>style.visibility</p:attrName>
                                        </p:attrNameLst>
                                      </p:cBhvr>
                                      <p:to>
                                        <p:strVal val="visible"/>
                                      </p:to>
                                    </p:set>
                                    <p:animEffect transition="in" filter="fade">
                                      <p:cBhvr>
                                        <p:cTn id="298" dur="500"/>
                                        <p:tgtEl>
                                          <p:spTgt spid="103"/>
                                        </p:tgtEl>
                                      </p:cBhvr>
                                    </p:animEffect>
                                  </p:childTnLst>
                                </p:cTn>
                              </p:par>
                              <p:par>
                                <p:cTn id="299" presetID="10" presetClass="entr" presetSubtype="0" fill="hold" grpId="0" nodeType="withEffect">
                                  <p:stCondLst>
                                    <p:cond delay="0"/>
                                  </p:stCondLst>
                                  <p:childTnLst>
                                    <p:set>
                                      <p:cBhvr>
                                        <p:cTn id="300" dur="1" fill="hold">
                                          <p:stCondLst>
                                            <p:cond delay="0"/>
                                          </p:stCondLst>
                                        </p:cTn>
                                        <p:tgtEl>
                                          <p:spTgt spid="104"/>
                                        </p:tgtEl>
                                        <p:attrNameLst>
                                          <p:attrName>style.visibility</p:attrName>
                                        </p:attrNameLst>
                                      </p:cBhvr>
                                      <p:to>
                                        <p:strVal val="visible"/>
                                      </p:to>
                                    </p:set>
                                    <p:animEffect transition="in" filter="fade">
                                      <p:cBhvr>
                                        <p:cTn id="301" dur="500"/>
                                        <p:tgtEl>
                                          <p:spTgt spid="104"/>
                                        </p:tgtEl>
                                      </p:cBhvr>
                                    </p:animEffect>
                                  </p:childTnLst>
                                </p:cTn>
                              </p:par>
                              <p:par>
                                <p:cTn id="302" presetID="10" presetClass="entr" presetSubtype="0" fill="hold" grpId="0" nodeType="withEffect">
                                  <p:stCondLst>
                                    <p:cond delay="0"/>
                                  </p:stCondLst>
                                  <p:childTnLst>
                                    <p:set>
                                      <p:cBhvr>
                                        <p:cTn id="303" dur="1" fill="hold">
                                          <p:stCondLst>
                                            <p:cond delay="0"/>
                                          </p:stCondLst>
                                        </p:cTn>
                                        <p:tgtEl>
                                          <p:spTgt spid="105"/>
                                        </p:tgtEl>
                                        <p:attrNameLst>
                                          <p:attrName>style.visibility</p:attrName>
                                        </p:attrNameLst>
                                      </p:cBhvr>
                                      <p:to>
                                        <p:strVal val="visible"/>
                                      </p:to>
                                    </p:set>
                                    <p:animEffect transition="in" filter="fade">
                                      <p:cBhvr>
                                        <p:cTn id="304"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 grpId="0"/>
      <p:bldP spid="207" grpId="0" animBg="1"/>
      <p:bldP spid="208" grpId="0" animBg="1"/>
      <p:bldP spid="209" grpId="0" animBg="1"/>
      <p:bldP spid="210" grpId="0" animBg="1"/>
      <p:bldP spid="211" grpId="0" animBg="1"/>
      <p:bldP spid="212"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93616" y="2599342"/>
            <a:ext cx="7772400" cy="1159800"/>
          </a:xfrm>
        </p:spPr>
        <p:txBody>
          <a:bodyPr/>
          <a:lstStyle/>
          <a:p>
            <a:r>
              <a:rPr lang="en-IN" sz="4400" dirty="0"/>
              <a:t>VECTOR AUTOREGRESSIVE MODEL</a:t>
            </a:r>
          </a:p>
        </p:txBody>
      </p:sp>
    </p:spTree>
    <p:extLst>
      <p:ext uri="{BB962C8B-B14F-4D97-AF65-F5344CB8AC3E}">
        <p14:creationId xmlns:p14="http://schemas.microsoft.com/office/powerpoint/2010/main" val="37192745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FD1CC35D-CD44-4883-8E76-414359B67EE9}"/>
              </a:ext>
            </a:extLst>
          </p:cNvPr>
          <p:cNvSpPr/>
          <p:nvPr/>
        </p:nvSpPr>
        <p:spPr>
          <a:xfrm>
            <a:off x="6523177" y="1361884"/>
            <a:ext cx="2291917" cy="191775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r>
              <a:rPr lang="en-IN" dirty="0">
                <a:solidFill>
                  <a:srgbClr val="050607"/>
                </a:solidFill>
              </a:rPr>
              <a:t>INCLUDES EVALUATION BASED ON  </a:t>
            </a:r>
          </a:p>
          <a:p>
            <a:pPr marL="285750" indent="-285750">
              <a:buFont typeface="Arial" panose="020B0604020202020204" pitchFamily="34" charset="0"/>
              <a:buChar char="•"/>
            </a:pPr>
            <a:r>
              <a:rPr lang="en-IN" dirty="0">
                <a:solidFill>
                  <a:srgbClr val="050607"/>
                </a:solidFill>
              </a:rPr>
              <a:t>ITS OWN LAGGED VALUES, </a:t>
            </a:r>
          </a:p>
          <a:p>
            <a:pPr marL="285750" indent="-285750">
              <a:buFont typeface="Arial" panose="020B0604020202020204" pitchFamily="34" charset="0"/>
              <a:buChar char="•"/>
            </a:pPr>
            <a:r>
              <a:rPr lang="en-IN" dirty="0">
                <a:solidFill>
                  <a:srgbClr val="050607"/>
                </a:solidFill>
              </a:rPr>
              <a:t>LAGGED VALUES OF OTHER MODEL PREDICTORS AND</a:t>
            </a:r>
          </a:p>
          <a:p>
            <a:pPr marL="285750" indent="-285750">
              <a:buFont typeface="Arial" panose="020B0604020202020204" pitchFamily="34" charset="0"/>
              <a:buChar char="•"/>
            </a:pPr>
            <a:r>
              <a:rPr lang="en-IN" dirty="0">
                <a:solidFill>
                  <a:srgbClr val="050607"/>
                </a:solidFill>
              </a:rPr>
              <a:t> ERROR TERM</a:t>
            </a:r>
          </a:p>
        </p:txBody>
      </p:sp>
      <p:sp>
        <p:nvSpPr>
          <p:cNvPr id="79" name="Rectangle 78">
            <a:extLst>
              <a:ext uri="{FF2B5EF4-FFF2-40B4-BE49-F238E27FC236}">
                <a16:creationId xmlns:a16="http://schemas.microsoft.com/office/drawing/2014/main" id="{D054D4B8-A139-46C9-8D39-DEC4D5212C00}"/>
              </a:ext>
            </a:extLst>
          </p:cNvPr>
          <p:cNvSpPr/>
          <p:nvPr/>
        </p:nvSpPr>
        <p:spPr>
          <a:xfrm>
            <a:off x="328906" y="1682955"/>
            <a:ext cx="2472405" cy="1094716"/>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2000" kern="1200" noProof="1">
                <a:solidFill>
                  <a:srgbClr val="050607"/>
                </a:solidFill>
                <a:latin typeface="Calibri" panose="020F0502020204030204"/>
              </a:rPr>
              <a:t> </a:t>
            </a:r>
          </a:p>
          <a:p>
            <a:pPr algn="ctr"/>
            <a:r>
              <a:rPr lang="en-US" sz="2000" kern="1200" noProof="1">
                <a:solidFill>
                  <a:srgbClr val="050607"/>
                </a:solidFill>
                <a:latin typeface="Calibri" panose="020F0502020204030204"/>
              </a:rPr>
              <a:t>PREDICTS MULTIPLE TIME SERIES USING A SINGLE MODEL.</a:t>
            </a:r>
          </a:p>
          <a:p>
            <a:pPr algn="ctr"/>
            <a:endParaRPr lang="en-IN" sz="2000" dirty="0">
              <a:solidFill>
                <a:srgbClr val="050607"/>
              </a:solidFill>
            </a:endParaRPr>
          </a:p>
        </p:txBody>
      </p:sp>
      <p:sp>
        <p:nvSpPr>
          <p:cNvPr id="4" name="Slide Number Placeholder 3">
            <a:extLst>
              <a:ext uri="{FF2B5EF4-FFF2-40B4-BE49-F238E27FC236}">
                <a16:creationId xmlns:a16="http://schemas.microsoft.com/office/drawing/2014/main" id="{D990D703-6AC3-4CEF-85CB-64D7E060E3AB}"/>
              </a:ext>
            </a:extLst>
          </p:cNvPr>
          <p:cNvSpPr>
            <a:spLocks noGrp="1"/>
          </p:cNvSpPr>
          <p:nvPr>
            <p:ph type="sldNum" idx="12"/>
          </p:nvPr>
        </p:nvSpPr>
        <p:spPr>
          <a:xfrm>
            <a:off x="8480575" y="4752919"/>
            <a:ext cx="548700" cy="313500"/>
          </a:xfrm>
        </p:spPr>
        <p:txBody>
          <a:bodyPr/>
          <a:lstStyle/>
          <a:p>
            <a:pPr marL="0" lvl="0" indent="0" algn="r" rtl="0">
              <a:spcBef>
                <a:spcPts val="0"/>
              </a:spcBef>
              <a:spcAft>
                <a:spcPts val="0"/>
              </a:spcAft>
              <a:buNone/>
            </a:pPr>
            <a:fld id="{00000000-1234-1234-1234-123412341234}" type="slidenum">
              <a:rPr lang="en" smtClean="0"/>
              <a:t>31</a:t>
            </a:fld>
            <a:endParaRPr lang="en"/>
          </a:p>
        </p:txBody>
      </p:sp>
      <p:grpSp>
        <p:nvGrpSpPr>
          <p:cNvPr id="78" name="Group 77">
            <a:extLst>
              <a:ext uri="{FF2B5EF4-FFF2-40B4-BE49-F238E27FC236}">
                <a16:creationId xmlns:a16="http://schemas.microsoft.com/office/drawing/2014/main" id="{A816F0FB-F0EC-402A-8BE0-69AE35827565}"/>
              </a:ext>
            </a:extLst>
          </p:cNvPr>
          <p:cNvGrpSpPr/>
          <p:nvPr/>
        </p:nvGrpSpPr>
        <p:grpSpPr>
          <a:xfrm>
            <a:off x="2265032" y="960215"/>
            <a:ext cx="4877520" cy="3893175"/>
            <a:chOff x="3423791" y="1518292"/>
            <a:chExt cx="5344419" cy="3910557"/>
          </a:xfrm>
        </p:grpSpPr>
        <p:grpSp>
          <p:nvGrpSpPr>
            <p:cNvPr id="44" name="Group 43">
              <a:extLst>
                <a:ext uri="{FF2B5EF4-FFF2-40B4-BE49-F238E27FC236}">
                  <a16:creationId xmlns:a16="http://schemas.microsoft.com/office/drawing/2014/main" id="{7FDC7EE6-8C88-4974-816A-F59A496F0169}"/>
                </a:ext>
              </a:extLst>
            </p:cNvPr>
            <p:cNvGrpSpPr/>
            <p:nvPr/>
          </p:nvGrpSpPr>
          <p:grpSpPr>
            <a:xfrm>
              <a:off x="3423791" y="1518292"/>
              <a:ext cx="5344419" cy="3910557"/>
              <a:chOff x="3974841" y="2575560"/>
              <a:chExt cx="4242318" cy="3104140"/>
            </a:xfrm>
          </p:grpSpPr>
          <p:cxnSp>
            <p:nvCxnSpPr>
              <p:cNvPr id="45" name="Straight Connector 44">
                <a:extLst>
                  <a:ext uri="{FF2B5EF4-FFF2-40B4-BE49-F238E27FC236}">
                    <a16:creationId xmlns:a16="http://schemas.microsoft.com/office/drawing/2014/main" id="{6942ADC5-1B3B-4D95-915E-8C5B5E30FAAF}"/>
                  </a:ext>
                </a:extLst>
              </p:cNvPr>
              <p:cNvCxnSpPr>
                <a:cxnSpLocks/>
              </p:cNvCxnSpPr>
              <p:nvPr/>
            </p:nvCxnSpPr>
            <p:spPr>
              <a:xfrm>
                <a:off x="5113020" y="2575560"/>
                <a:ext cx="3104139" cy="3104139"/>
              </a:xfrm>
              <a:prstGeom prst="line">
                <a:avLst/>
              </a:prstGeom>
              <a:noFill/>
              <a:ln w="101600" cap="rnd" cmpd="sng" algn="ctr">
                <a:solidFill>
                  <a:sysClr val="windowText" lastClr="000000">
                    <a:lumMod val="75000"/>
                    <a:lumOff val="25000"/>
                  </a:sysClr>
                </a:solidFill>
                <a:prstDash val="solid"/>
                <a:miter lim="800000"/>
              </a:ln>
              <a:effectLst/>
            </p:spPr>
          </p:cxnSp>
          <p:cxnSp>
            <p:nvCxnSpPr>
              <p:cNvPr id="46" name="Straight Connector 45">
                <a:extLst>
                  <a:ext uri="{FF2B5EF4-FFF2-40B4-BE49-F238E27FC236}">
                    <a16:creationId xmlns:a16="http://schemas.microsoft.com/office/drawing/2014/main" id="{7FF462F9-07DD-407C-99D7-4B0CA881493F}"/>
                  </a:ext>
                </a:extLst>
              </p:cNvPr>
              <p:cNvCxnSpPr>
                <a:cxnSpLocks/>
              </p:cNvCxnSpPr>
              <p:nvPr/>
            </p:nvCxnSpPr>
            <p:spPr>
              <a:xfrm flipV="1">
                <a:off x="3974841" y="2575560"/>
                <a:ext cx="3104139" cy="3104140"/>
              </a:xfrm>
              <a:prstGeom prst="line">
                <a:avLst/>
              </a:prstGeom>
              <a:noFill/>
              <a:ln w="101600" cap="rnd" cmpd="sng" algn="ctr">
                <a:solidFill>
                  <a:sysClr val="windowText" lastClr="000000">
                    <a:lumMod val="75000"/>
                    <a:lumOff val="25000"/>
                  </a:sysClr>
                </a:solidFill>
                <a:prstDash val="solid"/>
                <a:miter lim="800000"/>
              </a:ln>
              <a:effectLst/>
            </p:spPr>
          </p:cxnSp>
        </p:grpSp>
        <p:sp>
          <p:nvSpPr>
            <p:cNvPr id="54" name="TextBox 53">
              <a:extLst>
                <a:ext uri="{FF2B5EF4-FFF2-40B4-BE49-F238E27FC236}">
                  <a16:creationId xmlns:a16="http://schemas.microsoft.com/office/drawing/2014/main" id="{49B1BB17-A7D1-407C-8716-E99C040E3C19}"/>
                </a:ext>
              </a:extLst>
            </p:cNvPr>
            <p:cNvSpPr txBox="1"/>
            <p:nvPr/>
          </p:nvSpPr>
          <p:spPr>
            <a:xfrm>
              <a:off x="4624653" y="4660518"/>
              <a:ext cx="2937089" cy="550792"/>
            </a:xfrm>
            <a:prstGeom prst="rect">
              <a:avLst/>
            </a:prstGeom>
            <a:noFill/>
          </p:spPr>
          <p:txBody>
            <a:bodyPr wrap="square" lIns="0" rIns="0" rtlCol="0" anchor="b">
              <a:spAutoFit/>
            </a:bodyPr>
            <a:lstStyle/>
            <a:p>
              <a:pPr algn="ctr">
                <a:buClrTx/>
                <a:buFontTx/>
                <a:buNone/>
              </a:pPr>
              <a:endParaRPr lang="en-US" sz="2400" b="1" kern="1200" noProof="1">
                <a:solidFill>
                  <a:prstClr val="black"/>
                </a:solidFill>
                <a:latin typeface="Calibri" panose="020F0502020204030204"/>
                <a:ea typeface="+mn-ea"/>
                <a:cs typeface="+mn-cs"/>
              </a:endParaRPr>
            </a:p>
          </p:txBody>
        </p:sp>
        <p:grpSp>
          <p:nvGrpSpPr>
            <p:cNvPr id="62" name="Graphic 74" descr="Lightbulb">
              <a:extLst>
                <a:ext uri="{FF2B5EF4-FFF2-40B4-BE49-F238E27FC236}">
                  <a16:creationId xmlns:a16="http://schemas.microsoft.com/office/drawing/2014/main" id="{95DFFEB8-433E-431C-B167-6C087D72B5CB}"/>
                </a:ext>
              </a:extLst>
            </p:cNvPr>
            <p:cNvGrpSpPr/>
            <p:nvPr/>
          </p:nvGrpSpPr>
          <p:grpSpPr>
            <a:xfrm>
              <a:off x="4671918" y="2358998"/>
              <a:ext cx="495301" cy="762001"/>
              <a:chOff x="4671918" y="2358998"/>
              <a:chExt cx="495301" cy="762001"/>
            </a:xfrm>
            <a:solidFill>
              <a:srgbClr val="A2B969">
                <a:lumMod val="75000"/>
              </a:srgbClr>
            </a:solidFill>
          </p:grpSpPr>
          <p:sp>
            <p:nvSpPr>
              <p:cNvPr id="63" name="Freeform: Shape 62">
                <a:extLst>
                  <a:ext uri="{FF2B5EF4-FFF2-40B4-BE49-F238E27FC236}">
                    <a16:creationId xmlns:a16="http://schemas.microsoft.com/office/drawing/2014/main" id="{C5802A67-9A6C-401E-B19F-BCA9ED445C83}"/>
                  </a:ext>
                </a:extLst>
              </p:cNvPr>
              <p:cNvSpPr/>
              <p:nvPr/>
            </p:nvSpPr>
            <p:spPr>
              <a:xfrm>
                <a:off x="4733830" y="2873349"/>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Freeform: Shape 63">
                <a:extLst>
                  <a:ext uri="{FF2B5EF4-FFF2-40B4-BE49-F238E27FC236}">
                    <a16:creationId xmlns:a16="http://schemas.microsoft.com/office/drawing/2014/main" id="{DEEE4EAB-B458-4EA5-B88E-D99E9CCEC190}"/>
                  </a:ext>
                </a:extLst>
              </p:cNvPr>
              <p:cNvSpPr/>
              <p:nvPr/>
            </p:nvSpPr>
            <p:spPr>
              <a:xfrm>
                <a:off x="4733830" y="2968599"/>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Freeform: Shape 64">
                <a:extLst>
                  <a:ext uri="{FF2B5EF4-FFF2-40B4-BE49-F238E27FC236}">
                    <a16:creationId xmlns:a16="http://schemas.microsoft.com/office/drawing/2014/main" id="{83EED165-9EB7-45E5-844E-A3AA1CE3EB56}"/>
                  </a:ext>
                </a:extLst>
              </p:cNvPr>
              <p:cNvSpPr/>
              <p:nvPr/>
            </p:nvSpPr>
            <p:spPr>
              <a:xfrm>
                <a:off x="4795743" y="3063849"/>
                <a:ext cx="123825" cy="57150"/>
              </a:xfrm>
              <a:custGeom>
                <a:avLst/>
                <a:gdLst>
                  <a:gd name="connsiteX0" fmla="*/ 0 w 123825"/>
                  <a:gd name="connsiteY0" fmla="*/ 0 h 57150"/>
                  <a:gd name="connsiteX1" fmla="*/ 61913 w 123825"/>
                  <a:gd name="connsiteY1" fmla="*/ 57150 h 57150"/>
                  <a:gd name="connsiteX2" fmla="*/ 123825 w 123825"/>
                  <a:gd name="connsiteY2" fmla="*/ 0 h 57150"/>
                  <a:gd name="connsiteX3" fmla="*/ 0 w 123825"/>
                  <a:gd name="connsiteY3" fmla="*/ 0 h 57150"/>
                </a:gdLst>
                <a:ahLst/>
                <a:cxnLst>
                  <a:cxn ang="0">
                    <a:pos x="connsiteX0" y="connsiteY0"/>
                  </a:cxn>
                  <a:cxn ang="0">
                    <a:pos x="connsiteX1" y="connsiteY1"/>
                  </a:cxn>
                  <a:cxn ang="0">
                    <a:pos x="connsiteX2" y="connsiteY2"/>
                  </a:cxn>
                  <a:cxn ang="0">
                    <a:pos x="connsiteX3" y="connsiteY3"/>
                  </a:cxn>
                </a:cxnLst>
                <a:rect l="l" t="t" r="r" b="b"/>
                <a:pathLst>
                  <a:path w="123825" h="57150">
                    <a:moveTo>
                      <a:pt x="0" y="0"/>
                    </a:moveTo>
                    <a:cubicBezTo>
                      <a:pt x="2857" y="32385"/>
                      <a:pt x="29527" y="57150"/>
                      <a:pt x="61913" y="57150"/>
                    </a:cubicBezTo>
                    <a:cubicBezTo>
                      <a:pt x="94298" y="57150"/>
                      <a:pt x="120968" y="32385"/>
                      <a:pt x="123825" y="0"/>
                    </a:cubicBezTo>
                    <a:lnTo>
                      <a:pt x="0" y="0"/>
                    </a:lnTo>
                    <a:close/>
                  </a:path>
                </a:pathLst>
              </a:custGeom>
              <a:grpFill/>
              <a:ln w="952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Freeform: Shape 65">
                <a:extLst>
                  <a:ext uri="{FF2B5EF4-FFF2-40B4-BE49-F238E27FC236}">
                    <a16:creationId xmlns:a16="http://schemas.microsoft.com/office/drawing/2014/main" id="{2212DCC5-13DC-4C60-B967-19656CB6829F}"/>
                  </a:ext>
                </a:extLst>
              </p:cNvPr>
              <p:cNvSpPr/>
              <p:nvPr/>
            </p:nvSpPr>
            <p:spPr>
              <a:xfrm>
                <a:off x="4671918" y="2358998"/>
                <a:ext cx="495301" cy="514350"/>
              </a:xfrm>
              <a:custGeom>
                <a:avLst/>
                <a:gdLst>
                  <a:gd name="connsiteX0" fmla="*/ 247650 w 495300"/>
                  <a:gd name="connsiteY0" fmla="*/ 0 h 514350"/>
                  <a:gd name="connsiteX1" fmla="*/ 247650 w 495300"/>
                  <a:gd name="connsiteY1" fmla="*/ 0 h 514350"/>
                  <a:gd name="connsiteX2" fmla="*/ 247650 w 495300"/>
                  <a:gd name="connsiteY2" fmla="*/ 0 h 514350"/>
                  <a:gd name="connsiteX3" fmla="*/ 0 w 495300"/>
                  <a:gd name="connsiteY3" fmla="*/ 244793 h 514350"/>
                  <a:gd name="connsiteX4" fmla="*/ 0 w 495300"/>
                  <a:gd name="connsiteY4" fmla="*/ 253365 h 514350"/>
                  <a:gd name="connsiteX5" fmla="*/ 17145 w 495300"/>
                  <a:gd name="connsiteY5" fmla="*/ 339090 h 514350"/>
                  <a:gd name="connsiteX6" fmla="*/ 60007 w 495300"/>
                  <a:gd name="connsiteY6" fmla="*/ 409575 h 514350"/>
                  <a:gd name="connsiteX7" fmla="*/ 118110 w 495300"/>
                  <a:gd name="connsiteY7" fmla="*/ 503873 h 514350"/>
                  <a:gd name="connsiteX8" fmla="*/ 135255 w 495300"/>
                  <a:gd name="connsiteY8" fmla="*/ 514350 h 514350"/>
                  <a:gd name="connsiteX9" fmla="*/ 360045 w 495300"/>
                  <a:gd name="connsiteY9" fmla="*/ 514350 h 514350"/>
                  <a:gd name="connsiteX10" fmla="*/ 377190 w 495300"/>
                  <a:gd name="connsiteY10" fmla="*/ 503873 h 514350"/>
                  <a:gd name="connsiteX11" fmla="*/ 435292 w 495300"/>
                  <a:gd name="connsiteY11" fmla="*/ 409575 h 514350"/>
                  <a:gd name="connsiteX12" fmla="*/ 478155 w 495300"/>
                  <a:gd name="connsiteY12" fmla="*/ 339090 h 514350"/>
                  <a:gd name="connsiteX13" fmla="*/ 495300 w 495300"/>
                  <a:gd name="connsiteY13" fmla="*/ 253365 h 514350"/>
                  <a:gd name="connsiteX14" fmla="*/ 495300 w 495300"/>
                  <a:gd name="connsiteY14" fmla="*/ 244793 h 514350"/>
                  <a:gd name="connsiteX15" fmla="*/ 247650 w 495300"/>
                  <a:gd name="connsiteY15" fmla="*/ 0 h 514350"/>
                  <a:gd name="connsiteX16" fmla="*/ 438150 w 495300"/>
                  <a:gd name="connsiteY16" fmla="*/ 252413 h 514350"/>
                  <a:gd name="connsiteX17" fmla="*/ 424815 w 495300"/>
                  <a:gd name="connsiteY17" fmla="*/ 319088 h 514350"/>
                  <a:gd name="connsiteX18" fmla="*/ 392430 w 495300"/>
                  <a:gd name="connsiteY18" fmla="*/ 371475 h 514350"/>
                  <a:gd name="connsiteX19" fmla="*/ 337185 w 495300"/>
                  <a:gd name="connsiteY19" fmla="*/ 457200 h 514350"/>
                  <a:gd name="connsiteX20" fmla="*/ 247650 w 495300"/>
                  <a:gd name="connsiteY20" fmla="*/ 457200 h 514350"/>
                  <a:gd name="connsiteX21" fmla="*/ 159068 w 495300"/>
                  <a:gd name="connsiteY21" fmla="*/ 457200 h 514350"/>
                  <a:gd name="connsiteX22" fmla="*/ 103823 w 495300"/>
                  <a:gd name="connsiteY22" fmla="*/ 371475 h 514350"/>
                  <a:gd name="connsiteX23" fmla="*/ 71438 w 495300"/>
                  <a:gd name="connsiteY23" fmla="*/ 319088 h 514350"/>
                  <a:gd name="connsiteX24" fmla="*/ 58103 w 495300"/>
                  <a:gd name="connsiteY24" fmla="*/ 252413 h 514350"/>
                  <a:gd name="connsiteX25" fmla="*/ 58103 w 495300"/>
                  <a:gd name="connsiteY25" fmla="*/ 244793 h 514350"/>
                  <a:gd name="connsiteX26" fmla="*/ 248602 w 495300"/>
                  <a:gd name="connsiteY26" fmla="*/ 56197 h 514350"/>
                  <a:gd name="connsiteX27" fmla="*/ 248602 w 495300"/>
                  <a:gd name="connsiteY27" fmla="*/ 56197 h 514350"/>
                  <a:gd name="connsiteX28" fmla="*/ 248602 w 495300"/>
                  <a:gd name="connsiteY28" fmla="*/ 56197 h 514350"/>
                  <a:gd name="connsiteX29" fmla="*/ 248602 w 495300"/>
                  <a:gd name="connsiteY29" fmla="*/ 56197 h 514350"/>
                  <a:gd name="connsiteX30" fmla="*/ 248602 w 495300"/>
                  <a:gd name="connsiteY30" fmla="*/ 56197 h 514350"/>
                  <a:gd name="connsiteX31" fmla="*/ 248602 w 495300"/>
                  <a:gd name="connsiteY31" fmla="*/ 56197 h 514350"/>
                  <a:gd name="connsiteX32" fmla="*/ 248602 w 495300"/>
                  <a:gd name="connsiteY32" fmla="*/ 56197 h 514350"/>
                  <a:gd name="connsiteX33" fmla="*/ 439103 w 495300"/>
                  <a:gd name="connsiteY33" fmla="*/ 244793 h 514350"/>
                  <a:gd name="connsiteX34" fmla="*/ 439103 w 495300"/>
                  <a:gd name="connsiteY34" fmla="*/ 252413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95300" h="514350">
                    <a:moveTo>
                      <a:pt x="247650" y="0"/>
                    </a:moveTo>
                    <a:cubicBezTo>
                      <a:pt x="247650" y="0"/>
                      <a:pt x="247650" y="0"/>
                      <a:pt x="247650" y="0"/>
                    </a:cubicBezTo>
                    <a:cubicBezTo>
                      <a:pt x="247650" y="0"/>
                      <a:pt x="247650" y="0"/>
                      <a:pt x="247650" y="0"/>
                    </a:cubicBezTo>
                    <a:cubicBezTo>
                      <a:pt x="112395" y="952"/>
                      <a:pt x="2857" y="109538"/>
                      <a:pt x="0" y="244793"/>
                    </a:cubicBezTo>
                    <a:lnTo>
                      <a:pt x="0" y="253365"/>
                    </a:lnTo>
                    <a:cubicBezTo>
                      <a:pt x="953" y="282893"/>
                      <a:pt x="6668" y="311468"/>
                      <a:pt x="17145" y="339090"/>
                    </a:cubicBezTo>
                    <a:cubicBezTo>
                      <a:pt x="27622" y="364808"/>
                      <a:pt x="41910" y="388620"/>
                      <a:pt x="60007" y="409575"/>
                    </a:cubicBezTo>
                    <a:cubicBezTo>
                      <a:pt x="82868" y="434340"/>
                      <a:pt x="107632" y="482918"/>
                      <a:pt x="118110" y="503873"/>
                    </a:cubicBezTo>
                    <a:cubicBezTo>
                      <a:pt x="120968" y="510540"/>
                      <a:pt x="127635" y="514350"/>
                      <a:pt x="135255" y="514350"/>
                    </a:cubicBezTo>
                    <a:lnTo>
                      <a:pt x="360045" y="514350"/>
                    </a:lnTo>
                    <a:cubicBezTo>
                      <a:pt x="367665" y="514350"/>
                      <a:pt x="374333" y="510540"/>
                      <a:pt x="377190" y="503873"/>
                    </a:cubicBezTo>
                    <a:cubicBezTo>
                      <a:pt x="387668" y="482918"/>
                      <a:pt x="412433" y="434340"/>
                      <a:pt x="435292" y="409575"/>
                    </a:cubicBezTo>
                    <a:cubicBezTo>
                      <a:pt x="453390" y="388620"/>
                      <a:pt x="468630" y="364808"/>
                      <a:pt x="478155" y="339090"/>
                    </a:cubicBezTo>
                    <a:cubicBezTo>
                      <a:pt x="488633" y="311468"/>
                      <a:pt x="494348" y="282893"/>
                      <a:pt x="495300" y="253365"/>
                    </a:cubicBezTo>
                    <a:lnTo>
                      <a:pt x="495300" y="244793"/>
                    </a:lnTo>
                    <a:cubicBezTo>
                      <a:pt x="492442" y="109538"/>
                      <a:pt x="382905" y="952"/>
                      <a:pt x="247650" y="0"/>
                    </a:cubicBezTo>
                    <a:close/>
                    <a:moveTo>
                      <a:pt x="438150" y="252413"/>
                    </a:moveTo>
                    <a:cubicBezTo>
                      <a:pt x="437198" y="275273"/>
                      <a:pt x="432435" y="298133"/>
                      <a:pt x="424815" y="319088"/>
                    </a:cubicBezTo>
                    <a:cubicBezTo>
                      <a:pt x="417195" y="338138"/>
                      <a:pt x="406717" y="356235"/>
                      <a:pt x="392430" y="371475"/>
                    </a:cubicBezTo>
                    <a:cubicBezTo>
                      <a:pt x="370523" y="398145"/>
                      <a:pt x="351473" y="426720"/>
                      <a:pt x="337185" y="457200"/>
                    </a:cubicBezTo>
                    <a:lnTo>
                      <a:pt x="247650" y="457200"/>
                    </a:lnTo>
                    <a:lnTo>
                      <a:pt x="159068" y="457200"/>
                    </a:lnTo>
                    <a:cubicBezTo>
                      <a:pt x="143827" y="426720"/>
                      <a:pt x="124777" y="398145"/>
                      <a:pt x="103823" y="371475"/>
                    </a:cubicBezTo>
                    <a:cubicBezTo>
                      <a:pt x="90488" y="356235"/>
                      <a:pt x="79057" y="338138"/>
                      <a:pt x="71438" y="319088"/>
                    </a:cubicBezTo>
                    <a:cubicBezTo>
                      <a:pt x="62865" y="298133"/>
                      <a:pt x="59055" y="275273"/>
                      <a:pt x="58103" y="252413"/>
                    </a:cubicBezTo>
                    <a:lnTo>
                      <a:pt x="58103" y="244793"/>
                    </a:lnTo>
                    <a:cubicBezTo>
                      <a:pt x="60007" y="140970"/>
                      <a:pt x="144780" y="57150"/>
                      <a:pt x="248602" y="56197"/>
                    </a:cubicBezTo>
                    <a:lnTo>
                      <a:pt x="248602" y="56197"/>
                    </a:lnTo>
                    <a:lnTo>
                      <a:pt x="248602" y="56197"/>
                    </a:lnTo>
                    <a:cubicBezTo>
                      <a:pt x="248602" y="56197"/>
                      <a:pt x="248602" y="56197"/>
                      <a:pt x="248602" y="56197"/>
                    </a:cubicBezTo>
                    <a:cubicBezTo>
                      <a:pt x="248602" y="56197"/>
                      <a:pt x="248602" y="56197"/>
                      <a:pt x="248602" y="56197"/>
                    </a:cubicBezTo>
                    <a:lnTo>
                      <a:pt x="248602" y="56197"/>
                    </a:lnTo>
                    <a:lnTo>
                      <a:pt x="248602" y="56197"/>
                    </a:lnTo>
                    <a:cubicBezTo>
                      <a:pt x="352425" y="57150"/>
                      <a:pt x="437198" y="140018"/>
                      <a:pt x="439103" y="244793"/>
                    </a:cubicBezTo>
                    <a:lnTo>
                      <a:pt x="439103" y="252413"/>
                    </a:lnTo>
                    <a:close/>
                  </a:path>
                </a:pathLst>
              </a:custGeom>
              <a:grpFill/>
              <a:ln w="952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sp>
        <p:nvSpPr>
          <p:cNvPr id="83" name="Rectangle 82">
            <a:extLst>
              <a:ext uri="{FF2B5EF4-FFF2-40B4-BE49-F238E27FC236}">
                <a16:creationId xmlns:a16="http://schemas.microsoft.com/office/drawing/2014/main" id="{87E440A6-3080-488E-A346-A51BC16A839A}"/>
              </a:ext>
            </a:extLst>
          </p:cNvPr>
          <p:cNvSpPr/>
          <p:nvPr/>
        </p:nvSpPr>
        <p:spPr>
          <a:xfrm>
            <a:off x="3517128" y="3746003"/>
            <a:ext cx="2350721" cy="94593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dirty="0">
                <a:solidFill>
                  <a:srgbClr val="050607"/>
                </a:solidFill>
              </a:rPr>
              <a:t>DEPENDS ON THE LAG p BASED ON AIC CRITERION</a:t>
            </a:r>
          </a:p>
        </p:txBody>
      </p:sp>
      <p:grpSp>
        <p:nvGrpSpPr>
          <p:cNvPr id="84" name="Google Shape;546;p37">
            <a:extLst>
              <a:ext uri="{FF2B5EF4-FFF2-40B4-BE49-F238E27FC236}">
                <a16:creationId xmlns:a16="http://schemas.microsoft.com/office/drawing/2014/main" id="{079A16B4-DBF3-4A36-AD83-CBCEF0E4FB05}"/>
              </a:ext>
            </a:extLst>
          </p:cNvPr>
          <p:cNvGrpSpPr/>
          <p:nvPr/>
        </p:nvGrpSpPr>
        <p:grpSpPr>
          <a:xfrm>
            <a:off x="4466994" y="2711562"/>
            <a:ext cx="563995" cy="568072"/>
            <a:chOff x="4610450" y="3703750"/>
            <a:chExt cx="453050" cy="332175"/>
          </a:xfrm>
          <a:solidFill>
            <a:srgbClr val="003366"/>
          </a:solidFill>
        </p:grpSpPr>
        <p:sp>
          <p:nvSpPr>
            <p:cNvPr id="85" name="Google Shape;547;p37">
              <a:extLst>
                <a:ext uri="{FF2B5EF4-FFF2-40B4-BE49-F238E27FC236}">
                  <a16:creationId xmlns:a16="http://schemas.microsoft.com/office/drawing/2014/main" id="{882818FD-1F21-469A-B0ED-141730A3C475}"/>
                </a:ext>
              </a:extLst>
            </p:cNvPr>
            <p:cNvSpPr/>
            <p:nvPr/>
          </p:nvSpPr>
          <p:spPr>
            <a:xfrm>
              <a:off x="4610450" y="3703750"/>
              <a:ext cx="453050" cy="332175"/>
            </a:xfrm>
            <a:custGeom>
              <a:avLst/>
              <a:gdLst/>
              <a:ahLst/>
              <a:cxnLst/>
              <a:rect l="l" t="t" r="r" b="b"/>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48;p37">
              <a:extLst>
                <a:ext uri="{FF2B5EF4-FFF2-40B4-BE49-F238E27FC236}">
                  <a16:creationId xmlns:a16="http://schemas.microsoft.com/office/drawing/2014/main" id="{50518EDB-3E78-4A85-9C36-C7288855B3F1}"/>
                </a:ext>
              </a:extLst>
            </p:cNvPr>
            <p:cNvSpPr/>
            <p:nvPr/>
          </p:nvSpPr>
          <p:spPr>
            <a:xfrm>
              <a:off x="4642200" y="3730000"/>
              <a:ext cx="389550" cy="249150"/>
            </a:xfrm>
            <a:custGeom>
              <a:avLst/>
              <a:gdLst/>
              <a:ahLst/>
              <a:cxnLst/>
              <a:rect l="l" t="t" r="r" b="b"/>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615;p37">
            <a:extLst>
              <a:ext uri="{FF2B5EF4-FFF2-40B4-BE49-F238E27FC236}">
                <a16:creationId xmlns:a16="http://schemas.microsoft.com/office/drawing/2014/main" id="{7D44B714-BA5C-481A-A41E-E600B848959A}"/>
              </a:ext>
            </a:extLst>
          </p:cNvPr>
          <p:cNvGrpSpPr/>
          <p:nvPr/>
        </p:nvGrpSpPr>
        <p:grpSpPr>
          <a:xfrm>
            <a:off x="5304421" y="1831474"/>
            <a:ext cx="737062" cy="717378"/>
            <a:chOff x="5241175" y="4959100"/>
            <a:chExt cx="539775" cy="517775"/>
          </a:xfrm>
          <a:solidFill>
            <a:schemeClr val="accent4">
              <a:lumMod val="75000"/>
            </a:schemeClr>
          </a:solidFill>
        </p:grpSpPr>
        <p:sp>
          <p:nvSpPr>
            <p:cNvPr id="88" name="Google Shape;616;p37">
              <a:extLst>
                <a:ext uri="{FF2B5EF4-FFF2-40B4-BE49-F238E27FC236}">
                  <a16:creationId xmlns:a16="http://schemas.microsoft.com/office/drawing/2014/main" id="{4C7B0AA1-7EB5-4A10-A34E-608EE31AD051}"/>
                </a:ext>
              </a:extLst>
            </p:cNvPr>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17;p37">
              <a:extLst>
                <a:ext uri="{FF2B5EF4-FFF2-40B4-BE49-F238E27FC236}">
                  <a16:creationId xmlns:a16="http://schemas.microsoft.com/office/drawing/2014/main" id="{F58EB4C2-AF1F-47D0-82B9-7E14EF987200}"/>
                </a:ext>
              </a:extLst>
            </p:cNvPr>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18;p37">
              <a:extLst>
                <a:ext uri="{FF2B5EF4-FFF2-40B4-BE49-F238E27FC236}">
                  <a16:creationId xmlns:a16="http://schemas.microsoft.com/office/drawing/2014/main" id="{462C98A7-8888-4407-B838-CA6B50758682}"/>
                </a:ext>
              </a:extLst>
            </p:cNvPr>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619;p37">
              <a:extLst>
                <a:ext uri="{FF2B5EF4-FFF2-40B4-BE49-F238E27FC236}">
                  <a16:creationId xmlns:a16="http://schemas.microsoft.com/office/drawing/2014/main" id="{EBFF91E2-A96B-4A7F-AC3B-EB37086FDDD3}"/>
                </a:ext>
              </a:extLst>
            </p:cNvPr>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620;p37">
              <a:extLst>
                <a:ext uri="{FF2B5EF4-FFF2-40B4-BE49-F238E27FC236}">
                  <a16:creationId xmlns:a16="http://schemas.microsoft.com/office/drawing/2014/main" id="{C97D300F-595B-42AD-A121-BBE0E7D2C143}"/>
                </a:ext>
              </a:extLst>
            </p:cNvPr>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621;p37">
              <a:extLst>
                <a:ext uri="{FF2B5EF4-FFF2-40B4-BE49-F238E27FC236}">
                  <a16:creationId xmlns:a16="http://schemas.microsoft.com/office/drawing/2014/main" id="{8524AE31-FB4E-4802-877A-68AF9EBD52D0}"/>
                </a:ext>
              </a:extLst>
            </p:cNvPr>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549;p37">
            <a:extLst>
              <a:ext uri="{FF2B5EF4-FFF2-40B4-BE49-F238E27FC236}">
                <a16:creationId xmlns:a16="http://schemas.microsoft.com/office/drawing/2014/main" id="{E31C938E-7F05-4A21-B599-6D7717FF88E4}"/>
              </a:ext>
            </a:extLst>
          </p:cNvPr>
          <p:cNvGrpSpPr/>
          <p:nvPr/>
        </p:nvGrpSpPr>
        <p:grpSpPr>
          <a:xfrm>
            <a:off x="4419810" y="1003939"/>
            <a:ext cx="562846" cy="715889"/>
            <a:chOff x="5300400" y="3670175"/>
            <a:chExt cx="421300" cy="399325"/>
          </a:xfrm>
          <a:solidFill>
            <a:srgbClr val="050607"/>
          </a:solidFill>
        </p:grpSpPr>
        <p:sp>
          <p:nvSpPr>
            <p:cNvPr id="95" name="Google Shape;550;p37">
              <a:extLst>
                <a:ext uri="{FF2B5EF4-FFF2-40B4-BE49-F238E27FC236}">
                  <a16:creationId xmlns:a16="http://schemas.microsoft.com/office/drawing/2014/main" id="{96F3CEEB-8B21-4EBA-8C99-EE6336FBE99F}"/>
                </a:ext>
              </a:extLst>
            </p:cNvPr>
            <p:cNvSpPr/>
            <p:nvPr/>
          </p:nvSpPr>
          <p:spPr>
            <a:xfrm>
              <a:off x="5300400" y="3708025"/>
              <a:ext cx="421300" cy="267450"/>
            </a:xfrm>
            <a:custGeom>
              <a:avLst/>
              <a:gdLst/>
              <a:ahLst/>
              <a:cxnLst/>
              <a:rect l="l" t="t" r="r" b="b"/>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51;p37">
              <a:extLst>
                <a:ext uri="{FF2B5EF4-FFF2-40B4-BE49-F238E27FC236}">
                  <a16:creationId xmlns:a16="http://schemas.microsoft.com/office/drawing/2014/main" id="{848A3EBF-45AA-4F4A-84CF-4DF936FCF93E}"/>
                </a:ext>
              </a:extLst>
            </p:cNvPr>
            <p:cNvSpPr/>
            <p:nvPr/>
          </p:nvSpPr>
          <p:spPr>
            <a:xfrm>
              <a:off x="5498825" y="3670175"/>
              <a:ext cx="24450" cy="25650"/>
            </a:xfrm>
            <a:custGeom>
              <a:avLst/>
              <a:gdLst/>
              <a:ahLst/>
              <a:cxnLst/>
              <a:rect l="l" t="t" r="r" b="b"/>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52;p37">
              <a:extLst>
                <a:ext uri="{FF2B5EF4-FFF2-40B4-BE49-F238E27FC236}">
                  <a16:creationId xmlns:a16="http://schemas.microsoft.com/office/drawing/2014/main" id="{82EB9033-F679-4226-9A3A-BC1917AA1137}"/>
                </a:ext>
              </a:extLst>
            </p:cNvPr>
            <p:cNvSpPr/>
            <p:nvPr/>
          </p:nvSpPr>
          <p:spPr>
            <a:xfrm>
              <a:off x="5366325" y="3987675"/>
              <a:ext cx="61100" cy="81825"/>
            </a:xfrm>
            <a:custGeom>
              <a:avLst/>
              <a:gdLst/>
              <a:ahLst/>
              <a:cxnLst/>
              <a:rect l="l" t="t" r="r" b="b"/>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53;p37">
              <a:extLst>
                <a:ext uri="{FF2B5EF4-FFF2-40B4-BE49-F238E27FC236}">
                  <a16:creationId xmlns:a16="http://schemas.microsoft.com/office/drawing/2014/main" id="{7299A053-C130-4C58-AFFA-C1566936C3FC}"/>
                </a:ext>
              </a:extLst>
            </p:cNvPr>
            <p:cNvSpPr/>
            <p:nvPr/>
          </p:nvSpPr>
          <p:spPr>
            <a:xfrm>
              <a:off x="5594700" y="3987675"/>
              <a:ext cx="61075" cy="81825"/>
            </a:xfrm>
            <a:custGeom>
              <a:avLst/>
              <a:gdLst/>
              <a:ahLst/>
              <a:cxnLst/>
              <a:rect l="l" t="t" r="r" b="b"/>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54;p37">
              <a:extLst>
                <a:ext uri="{FF2B5EF4-FFF2-40B4-BE49-F238E27FC236}">
                  <a16:creationId xmlns:a16="http://schemas.microsoft.com/office/drawing/2014/main" id="{3983829A-8BC6-4D5C-9530-FE6D731DBB63}"/>
                </a:ext>
              </a:extLst>
            </p:cNvPr>
            <p:cNvSpPr/>
            <p:nvPr/>
          </p:nvSpPr>
          <p:spPr>
            <a:xfrm>
              <a:off x="5324825" y="3732450"/>
              <a:ext cx="372475" cy="218600"/>
            </a:xfrm>
            <a:custGeom>
              <a:avLst/>
              <a:gdLst/>
              <a:ahLst/>
              <a:cxnLst/>
              <a:rect l="l" t="t" r="r" b="b"/>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Rectangle 100">
            <a:extLst>
              <a:ext uri="{FF2B5EF4-FFF2-40B4-BE49-F238E27FC236}">
                <a16:creationId xmlns:a16="http://schemas.microsoft.com/office/drawing/2014/main" id="{3DCAADEB-0DB6-48B6-8129-2014C29114D7}"/>
              </a:ext>
            </a:extLst>
          </p:cNvPr>
          <p:cNvSpPr/>
          <p:nvPr/>
        </p:nvSpPr>
        <p:spPr>
          <a:xfrm>
            <a:off x="1675090" y="69179"/>
            <a:ext cx="5793819" cy="715954"/>
          </a:xfrm>
          <a:prstGeom prst="rect">
            <a:avLst/>
          </a:prstGeom>
          <a:ln>
            <a:solidFill>
              <a:srgbClr val="050607"/>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solidFill>
                  <a:srgbClr val="050607"/>
                </a:solidFill>
              </a:rPr>
              <a:t>VECTOR AUTOREGRESSIVE MODEL (VAR(p))</a:t>
            </a:r>
          </a:p>
        </p:txBody>
      </p:sp>
    </p:spTree>
    <p:extLst>
      <p:ext uri="{BB962C8B-B14F-4D97-AF65-F5344CB8AC3E}">
        <p14:creationId xmlns:p14="http://schemas.microsoft.com/office/powerpoint/2010/main" val="1637535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500"/>
                                        <p:tgtEl>
                                          <p:spTgt spid="10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1"/>
                                        </p:tgtEl>
                                        <p:attrNameLst>
                                          <p:attrName>style.visibility</p:attrName>
                                        </p:attrNameLst>
                                      </p:cBhvr>
                                      <p:to>
                                        <p:strVal val="visible"/>
                                      </p:to>
                                    </p:set>
                                    <p:animEffect transition="in" filter="fade">
                                      <p:cBhvr>
                                        <p:cTn id="12" dur="500"/>
                                        <p:tgtEl>
                                          <p:spTgt spid="8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fade">
                                      <p:cBhvr>
                                        <p:cTn id="15" dur="500"/>
                                        <p:tgtEl>
                                          <p:spTgt spid="79"/>
                                        </p:tgtEl>
                                      </p:cBhvr>
                                    </p:animEffect>
                                  </p:childTnLst>
                                </p:cTn>
                              </p:par>
                              <p:par>
                                <p:cTn id="16" presetID="10" presetClass="entr" presetSubtype="0" fill="hold" nodeType="withEffect">
                                  <p:stCondLst>
                                    <p:cond delay="0"/>
                                  </p:stCondLst>
                                  <p:childTnLst>
                                    <p:set>
                                      <p:cBhvr>
                                        <p:cTn id="17" dur="1" fill="hold">
                                          <p:stCondLst>
                                            <p:cond delay="0"/>
                                          </p:stCondLst>
                                        </p:cTn>
                                        <p:tgtEl>
                                          <p:spTgt spid="78"/>
                                        </p:tgtEl>
                                        <p:attrNameLst>
                                          <p:attrName>style.visibility</p:attrName>
                                        </p:attrNameLst>
                                      </p:cBhvr>
                                      <p:to>
                                        <p:strVal val="visible"/>
                                      </p:to>
                                    </p:set>
                                    <p:animEffect transition="in" filter="fade">
                                      <p:cBhvr>
                                        <p:cTn id="18" dur="500"/>
                                        <p:tgtEl>
                                          <p:spTgt spid="7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3"/>
                                        </p:tgtEl>
                                        <p:attrNameLst>
                                          <p:attrName>style.visibility</p:attrName>
                                        </p:attrNameLst>
                                      </p:cBhvr>
                                      <p:to>
                                        <p:strVal val="visible"/>
                                      </p:to>
                                    </p:set>
                                    <p:animEffect transition="in" filter="fade">
                                      <p:cBhvr>
                                        <p:cTn id="21" dur="500"/>
                                        <p:tgtEl>
                                          <p:spTgt spid="83"/>
                                        </p:tgtEl>
                                      </p:cBhvr>
                                    </p:animEffect>
                                  </p:childTnLst>
                                </p:cTn>
                              </p:par>
                              <p:par>
                                <p:cTn id="22" presetID="10" presetClass="entr" presetSubtype="0" fill="hold" nodeType="withEffect">
                                  <p:stCondLst>
                                    <p:cond delay="0"/>
                                  </p:stCondLst>
                                  <p:childTnLst>
                                    <p:set>
                                      <p:cBhvr>
                                        <p:cTn id="23" dur="1" fill="hold">
                                          <p:stCondLst>
                                            <p:cond delay="0"/>
                                          </p:stCondLst>
                                        </p:cTn>
                                        <p:tgtEl>
                                          <p:spTgt spid="84"/>
                                        </p:tgtEl>
                                        <p:attrNameLst>
                                          <p:attrName>style.visibility</p:attrName>
                                        </p:attrNameLst>
                                      </p:cBhvr>
                                      <p:to>
                                        <p:strVal val="visible"/>
                                      </p:to>
                                    </p:set>
                                    <p:animEffect transition="in" filter="fade">
                                      <p:cBhvr>
                                        <p:cTn id="24" dur="500"/>
                                        <p:tgtEl>
                                          <p:spTgt spid="84"/>
                                        </p:tgtEl>
                                      </p:cBhvr>
                                    </p:animEffect>
                                  </p:childTnLst>
                                </p:cTn>
                              </p:par>
                              <p:par>
                                <p:cTn id="25" presetID="10" presetClass="entr" presetSubtype="0" fill="hold" nodeType="withEffect">
                                  <p:stCondLst>
                                    <p:cond delay="0"/>
                                  </p:stCondLst>
                                  <p:childTnLst>
                                    <p:set>
                                      <p:cBhvr>
                                        <p:cTn id="26" dur="1" fill="hold">
                                          <p:stCondLst>
                                            <p:cond delay="0"/>
                                          </p:stCondLst>
                                        </p:cTn>
                                        <p:tgtEl>
                                          <p:spTgt spid="87"/>
                                        </p:tgtEl>
                                        <p:attrNameLst>
                                          <p:attrName>style.visibility</p:attrName>
                                        </p:attrNameLst>
                                      </p:cBhvr>
                                      <p:to>
                                        <p:strVal val="visible"/>
                                      </p:to>
                                    </p:set>
                                    <p:animEffect transition="in" filter="fade">
                                      <p:cBhvr>
                                        <p:cTn id="27" dur="500"/>
                                        <p:tgtEl>
                                          <p:spTgt spid="87"/>
                                        </p:tgtEl>
                                      </p:cBhvr>
                                    </p:animEffect>
                                  </p:childTnLst>
                                </p:cTn>
                              </p:par>
                              <p:par>
                                <p:cTn id="28" presetID="10" presetClass="entr" presetSubtype="0" fill="hold" nodeType="withEffect">
                                  <p:stCondLst>
                                    <p:cond delay="0"/>
                                  </p:stCondLst>
                                  <p:childTnLst>
                                    <p:set>
                                      <p:cBhvr>
                                        <p:cTn id="29" dur="1" fill="hold">
                                          <p:stCondLst>
                                            <p:cond delay="0"/>
                                          </p:stCondLst>
                                        </p:cTn>
                                        <p:tgtEl>
                                          <p:spTgt spid="94"/>
                                        </p:tgtEl>
                                        <p:attrNameLst>
                                          <p:attrName>style.visibility</p:attrName>
                                        </p:attrNameLst>
                                      </p:cBhvr>
                                      <p:to>
                                        <p:strVal val="visible"/>
                                      </p:to>
                                    </p:set>
                                    <p:animEffect transition="in" filter="fade">
                                      <p:cBhvr>
                                        <p:cTn id="30"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P spid="79" grpId="0" animBg="1"/>
      <p:bldP spid="83" grpId="0" animBg="1"/>
      <p:bldP spid="10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E3F3107C-2942-4E3B-AC9A-A48C4FB78497}"/>
              </a:ext>
            </a:extLst>
          </p:cNvPr>
          <p:cNvSpPr/>
          <p:nvPr/>
        </p:nvSpPr>
        <p:spPr>
          <a:xfrm>
            <a:off x="114725" y="802432"/>
            <a:ext cx="8924729" cy="420800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4" name="Slide Number Placeholder 3">
            <a:extLst>
              <a:ext uri="{FF2B5EF4-FFF2-40B4-BE49-F238E27FC236}">
                <a16:creationId xmlns:a16="http://schemas.microsoft.com/office/drawing/2014/main" id="{EFCA3705-5517-4D2C-AADF-2560D3DD24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a:p>
        </p:txBody>
      </p:sp>
      <p:sp>
        <p:nvSpPr>
          <p:cNvPr id="27" name="Rectangle 26">
            <a:extLst>
              <a:ext uri="{FF2B5EF4-FFF2-40B4-BE49-F238E27FC236}">
                <a16:creationId xmlns:a16="http://schemas.microsoft.com/office/drawing/2014/main" id="{43BE8BA0-A366-4D2A-A54F-200490BC53A6}"/>
              </a:ext>
            </a:extLst>
          </p:cNvPr>
          <p:cNvSpPr/>
          <p:nvPr/>
        </p:nvSpPr>
        <p:spPr>
          <a:xfrm>
            <a:off x="2850502" y="139959"/>
            <a:ext cx="3442996" cy="66247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2400" dirty="0">
                <a:solidFill>
                  <a:sysClr val="windowText" lastClr="000000"/>
                </a:solidFill>
              </a:rPr>
              <a:t>VAR(4) EQUATION</a:t>
            </a:r>
          </a:p>
        </p:txBody>
      </p:sp>
      <p:pic>
        <p:nvPicPr>
          <p:cNvPr id="31" name="Picture 30">
            <a:extLst>
              <a:ext uri="{FF2B5EF4-FFF2-40B4-BE49-F238E27FC236}">
                <a16:creationId xmlns:a16="http://schemas.microsoft.com/office/drawing/2014/main" id="{8687DF2B-1802-4BAF-9217-842282E4F13C}"/>
              </a:ext>
            </a:extLst>
          </p:cNvPr>
          <p:cNvPicPr>
            <a:picLocks noChangeAspect="1"/>
          </p:cNvPicPr>
          <p:nvPr/>
        </p:nvPicPr>
        <p:blipFill>
          <a:blip r:embed="rId2"/>
          <a:stretch>
            <a:fillRect/>
          </a:stretch>
        </p:blipFill>
        <p:spPr>
          <a:xfrm>
            <a:off x="625151" y="897994"/>
            <a:ext cx="8593494" cy="4316904"/>
          </a:xfrm>
          <a:prstGeom prst="rect">
            <a:avLst/>
          </a:prstGeom>
        </p:spPr>
      </p:pic>
    </p:spTree>
    <p:extLst>
      <p:ext uri="{BB962C8B-B14F-4D97-AF65-F5344CB8AC3E}">
        <p14:creationId xmlns:p14="http://schemas.microsoft.com/office/powerpoint/2010/main" val="17368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4DE4191-DEC2-478C-A3F7-48D854F7FA2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a:p>
        </p:txBody>
      </p:sp>
      <p:grpSp>
        <p:nvGrpSpPr>
          <p:cNvPr id="133" name="Group 132">
            <a:extLst>
              <a:ext uri="{FF2B5EF4-FFF2-40B4-BE49-F238E27FC236}">
                <a16:creationId xmlns:a16="http://schemas.microsoft.com/office/drawing/2014/main" id="{ABEF7B42-83EF-4EB8-B0D8-415B57A02B43}"/>
              </a:ext>
            </a:extLst>
          </p:cNvPr>
          <p:cNvGrpSpPr/>
          <p:nvPr/>
        </p:nvGrpSpPr>
        <p:grpSpPr>
          <a:xfrm>
            <a:off x="1941015" y="836186"/>
            <a:ext cx="5216141" cy="5503934"/>
            <a:chOff x="3408218" y="1203708"/>
            <a:chExt cx="5375564" cy="6235240"/>
          </a:xfrm>
        </p:grpSpPr>
        <p:sp>
          <p:nvSpPr>
            <p:cNvPr id="83" name="Arc 82">
              <a:extLst>
                <a:ext uri="{FF2B5EF4-FFF2-40B4-BE49-F238E27FC236}">
                  <a16:creationId xmlns:a16="http://schemas.microsoft.com/office/drawing/2014/main" id="{FBE4F2FE-480E-4230-A516-D4DB5CBA308F}"/>
                </a:ext>
              </a:extLst>
            </p:cNvPr>
            <p:cNvSpPr/>
            <p:nvPr/>
          </p:nvSpPr>
          <p:spPr>
            <a:xfrm>
              <a:off x="3863277" y="1647289"/>
              <a:ext cx="4465447" cy="4465447"/>
            </a:xfrm>
            <a:prstGeom prst="arc">
              <a:avLst>
                <a:gd name="adj1" fmla="val 10728983"/>
                <a:gd name="adj2" fmla="val 0"/>
              </a:avLst>
            </a:prstGeom>
            <a:noFill/>
            <a:ln w="28575" cap="flat" cmpd="sng" algn="ctr">
              <a:solidFill>
                <a:srgbClr val="D3D3D3">
                  <a:lumMod val="90000"/>
                </a:srgbClr>
              </a:solidFill>
              <a:prstDash val="sys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Circle">
              <a:extLst>
                <a:ext uri="{FF2B5EF4-FFF2-40B4-BE49-F238E27FC236}">
                  <a16:creationId xmlns:a16="http://schemas.microsoft.com/office/drawing/2014/main" id="{695A4962-852D-4D4A-BBAD-8C393B6ED9DF}"/>
                </a:ext>
              </a:extLst>
            </p:cNvPr>
            <p:cNvSpPr/>
            <p:nvPr/>
          </p:nvSpPr>
          <p:spPr>
            <a:xfrm>
              <a:off x="7875573" y="3414358"/>
              <a:ext cx="908209" cy="908209"/>
            </a:xfrm>
            <a:prstGeom prst="ellipse">
              <a:avLst/>
            </a:prstGeom>
            <a:solidFill>
              <a:srgbClr val="C13018"/>
            </a:solidFill>
            <a:ln w="38100">
              <a:solidFill>
                <a:srgbClr val="C13018">
                  <a:lumMod val="75000"/>
                </a:srgbClr>
              </a:solidFill>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r>
                <a:rPr kumimoji="0" lang="en-IN" sz="1600" b="0" i="0" u="none" strike="noStrike" kern="1200" cap="none" spc="0" normalizeH="0" baseline="0" noProof="0" dirty="0">
                  <a:ln>
                    <a:noFill/>
                  </a:ln>
                  <a:solidFill>
                    <a:prstClr val="black"/>
                  </a:solidFill>
                  <a:effectLst/>
                  <a:uLnTx/>
                  <a:uFillTx/>
                  <a:latin typeface="Calibri" panose="020F0502020204030204"/>
                  <a:ea typeface="+mn-ea"/>
                  <a:cs typeface="+mn-cs"/>
                </a:rPr>
                <a:t>0.16%</a:t>
              </a:r>
              <a:endParaRPr kumimoji="0"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Circle">
              <a:extLst>
                <a:ext uri="{FF2B5EF4-FFF2-40B4-BE49-F238E27FC236}">
                  <a16:creationId xmlns:a16="http://schemas.microsoft.com/office/drawing/2014/main" id="{D92D720D-3B9F-43BC-91BA-3EBD86E7C1E6}"/>
                </a:ext>
              </a:extLst>
            </p:cNvPr>
            <p:cNvSpPr/>
            <p:nvPr/>
          </p:nvSpPr>
          <p:spPr>
            <a:xfrm>
              <a:off x="3408218" y="3414358"/>
              <a:ext cx="908209" cy="908209"/>
            </a:xfrm>
            <a:prstGeom prst="ellipse">
              <a:avLst/>
            </a:prstGeom>
            <a:solidFill>
              <a:srgbClr val="A2B969"/>
            </a:solidFill>
            <a:ln w="38100">
              <a:solidFill>
                <a:srgbClr val="A2B969">
                  <a:lumMod val="75000"/>
                </a:srgbClr>
              </a:solidFill>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r>
                <a:rPr kumimoji="0" lang="en-IN" sz="1600" b="0" i="0" u="none" strike="noStrike" kern="1200" cap="none" spc="0" normalizeH="0" baseline="0" noProof="0" dirty="0">
                  <a:ln>
                    <a:noFill/>
                  </a:ln>
                  <a:solidFill>
                    <a:prstClr val="black"/>
                  </a:solidFill>
                  <a:effectLst/>
                  <a:uLnTx/>
                  <a:uFillTx/>
                  <a:latin typeface="Calibri" panose="020F0502020204030204"/>
                  <a:ea typeface="+mn-ea"/>
                  <a:cs typeface="+mn-cs"/>
                </a:rPr>
                <a:t>6.15%</a:t>
              </a:r>
              <a:endParaRPr kumimoji="0"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6" name="Circle">
              <a:extLst>
                <a:ext uri="{FF2B5EF4-FFF2-40B4-BE49-F238E27FC236}">
                  <a16:creationId xmlns:a16="http://schemas.microsoft.com/office/drawing/2014/main" id="{D56E0DA4-3E71-475A-9B9C-9DECD364C5E2}"/>
                </a:ext>
              </a:extLst>
            </p:cNvPr>
            <p:cNvSpPr/>
            <p:nvPr/>
          </p:nvSpPr>
          <p:spPr>
            <a:xfrm>
              <a:off x="4052991" y="1848481"/>
              <a:ext cx="908209" cy="908209"/>
            </a:xfrm>
            <a:prstGeom prst="ellipse">
              <a:avLst/>
            </a:prstGeom>
            <a:solidFill>
              <a:srgbClr val="F7931F"/>
            </a:solidFill>
            <a:ln w="38100">
              <a:solidFill>
                <a:srgbClr val="F7931F">
                  <a:lumMod val="75000"/>
                </a:srgbClr>
              </a:solidFill>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r>
                <a:rPr kumimoji="0" lang="en-IN" sz="1600" b="0" i="0" u="none" strike="noStrike" kern="1200" cap="none" spc="0" normalizeH="0" baseline="0" noProof="0" dirty="0">
                  <a:ln>
                    <a:noFill/>
                  </a:ln>
                  <a:solidFill>
                    <a:prstClr val="black"/>
                  </a:solidFill>
                  <a:effectLst/>
                  <a:uLnTx/>
                  <a:uFillTx/>
                  <a:latin typeface="Calibri" panose="020F0502020204030204"/>
                  <a:ea typeface="+mn-ea"/>
                  <a:cs typeface="+mn-cs"/>
                </a:rPr>
                <a:t>0.85%</a:t>
              </a:r>
              <a:endParaRPr kumimoji="0"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7" name="Circle">
              <a:extLst>
                <a:ext uri="{FF2B5EF4-FFF2-40B4-BE49-F238E27FC236}">
                  <a16:creationId xmlns:a16="http://schemas.microsoft.com/office/drawing/2014/main" id="{363D0DB4-7253-410B-8662-243071C0A18B}"/>
                </a:ext>
              </a:extLst>
            </p:cNvPr>
            <p:cNvSpPr/>
            <p:nvPr/>
          </p:nvSpPr>
          <p:spPr>
            <a:xfrm>
              <a:off x="7184745" y="1848481"/>
              <a:ext cx="908209" cy="908209"/>
            </a:xfrm>
            <a:prstGeom prst="ellipse">
              <a:avLst/>
            </a:prstGeom>
            <a:solidFill>
              <a:srgbClr val="FFCC4C"/>
            </a:solidFill>
            <a:ln w="38100">
              <a:solidFill>
                <a:srgbClr val="F7931F"/>
              </a:solidFill>
            </a:ln>
          </p:spPr>
          <p:txBody>
            <a:bodyPr vert="horz" wrap="square" lIns="91440" tIns="45720" rIns="91440" bIns="45720" numCol="1" anchor="t" anchorCtr="0" compatLnSpc="1"/>
            <a:lstStyle/>
            <a:p>
              <a:pPr marL="0" marR="0" lvl="0" indent="0" algn="just" defTabSz="914400" eaLnBrk="1" fontAlgn="auto" latinLnBrk="0" hangingPunct="1">
                <a:lnSpc>
                  <a:spcPct val="100000"/>
                </a:lnSpc>
                <a:spcBef>
                  <a:spcPts val="0"/>
                </a:spcBef>
                <a:spcAft>
                  <a:spcPts val="0"/>
                </a:spcAft>
                <a:buClrTx/>
                <a:buSzTx/>
                <a:buFontTx/>
                <a:buNone/>
                <a:tabLst/>
                <a:defRPr/>
              </a:pPr>
              <a:endParaRPr kumimoji="0" lang="en-IN"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8" name="Circle">
              <a:extLst>
                <a:ext uri="{FF2B5EF4-FFF2-40B4-BE49-F238E27FC236}">
                  <a16:creationId xmlns:a16="http://schemas.microsoft.com/office/drawing/2014/main" id="{C2B7F695-691E-4B7F-9E59-6D19EF90631A}"/>
                </a:ext>
              </a:extLst>
            </p:cNvPr>
            <p:cNvSpPr/>
            <p:nvPr/>
          </p:nvSpPr>
          <p:spPr>
            <a:xfrm>
              <a:off x="5618868" y="1203708"/>
              <a:ext cx="908209" cy="908209"/>
            </a:xfrm>
            <a:prstGeom prst="ellipse">
              <a:avLst/>
            </a:prstGeom>
            <a:solidFill>
              <a:srgbClr val="4CC1EF"/>
            </a:solidFill>
            <a:ln w="38100">
              <a:solidFill>
                <a:srgbClr val="4CC1EF">
                  <a:lumMod val="50000"/>
                </a:srgbClr>
              </a:solidFill>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r>
                <a:rPr kumimoji="0" lang="en-IN" sz="1600" b="0" i="0" u="none" strike="noStrike" kern="1200" cap="none" spc="0" normalizeH="0" baseline="0" noProof="0" dirty="0">
                  <a:ln>
                    <a:noFill/>
                  </a:ln>
                  <a:solidFill>
                    <a:prstClr val="black"/>
                  </a:solidFill>
                  <a:effectLst/>
                  <a:uLnTx/>
                  <a:uFillTx/>
                  <a:latin typeface="Calibri" panose="020F0502020204030204"/>
                  <a:ea typeface="+mn-ea"/>
                  <a:cs typeface="+mn-cs"/>
                </a:rPr>
                <a:t>0.21%</a:t>
              </a:r>
              <a:endParaRPr kumimoji="0"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89" name="Group 88">
              <a:extLst>
                <a:ext uri="{FF2B5EF4-FFF2-40B4-BE49-F238E27FC236}">
                  <a16:creationId xmlns:a16="http://schemas.microsoft.com/office/drawing/2014/main" id="{5F24F94D-C165-4FE5-9857-DA0631FAE361}"/>
                </a:ext>
              </a:extLst>
            </p:cNvPr>
            <p:cNvGrpSpPr/>
            <p:nvPr/>
          </p:nvGrpSpPr>
          <p:grpSpPr>
            <a:xfrm>
              <a:off x="5158316" y="2447199"/>
              <a:ext cx="1868924" cy="4991749"/>
              <a:chOff x="5158316" y="2447199"/>
              <a:chExt cx="1868924" cy="4991749"/>
            </a:xfrm>
          </p:grpSpPr>
          <p:sp>
            <p:nvSpPr>
              <p:cNvPr id="90" name="Shape">
                <a:extLst>
                  <a:ext uri="{FF2B5EF4-FFF2-40B4-BE49-F238E27FC236}">
                    <a16:creationId xmlns:a16="http://schemas.microsoft.com/office/drawing/2014/main" id="{7CD8AD71-F3A0-4E5E-906D-B2513826362E}"/>
                  </a:ext>
                </a:extLst>
              </p:cNvPr>
              <p:cNvSpPr/>
              <p:nvPr/>
            </p:nvSpPr>
            <p:spPr>
              <a:xfrm>
                <a:off x="5895199" y="4381517"/>
                <a:ext cx="372126" cy="1912676"/>
              </a:xfrm>
              <a:custGeom>
                <a:avLst/>
                <a:gdLst/>
                <a:ahLst/>
                <a:cxnLst>
                  <a:cxn ang="0">
                    <a:pos x="wd2" y="hd2"/>
                  </a:cxn>
                  <a:cxn ang="5400000">
                    <a:pos x="wd2" y="hd2"/>
                  </a:cxn>
                  <a:cxn ang="10800000">
                    <a:pos x="wd2" y="hd2"/>
                  </a:cxn>
                  <a:cxn ang="16200000">
                    <a:pos x="wd2" y="hd2"/>
                  </a:cxn>
                </a:cxnLst>
                <a:rect l="0" t="0" r="r" b="b"/>
                <a:pathLst>
                  <a:path w="21600" h="21600" extrusionOk="0">
                    <a:moveTo>
                      <a:pt x="4010" y="0"/>
                    </a:moveTo>
                    <a:lnTo>
                      <a:pt x="0" y="20482"/>
                    </a:lnTo>
                    <a:lnTo>
                      <a:pt x="107" y="20482"/>
                    </a:lnTo>
                    <a:cubicBezTo>
                      <a:pt x="588" y="21111"/>
                      <a:pt x="5186" y="21600"/>
                      <a:pt x="10800" y="21600"/>
                    </a:cubicBezTo>
                    <a:cubicBezTo>
                      <a:pt x="16441" y="21600"/>
                      <a:pt x="21012" y="21106"/>
                      <a:pt x="21493" y="20482"/>
                    </a:cubicBezTo>
                    <a:lnTo>
                      <a:pt x="21600" y="20482"/>
                    </a:lnTo>
                    <a:lnTo>
                      <a:pt x="17590" y="0"/>
                    </a:lnTo>
                    <a:lnTo>
                      <a:pt x="4010" y="0"/>
                    </a:lnTo>
                    <a:close/>
                  </a:path>
                </a:pathLst>
              </a:custGeom>
              <a:solidFill>
                <a:srgbClr val="353536"/>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Line">
                <a:extLst>
                  <a:ext uri="{FF2B5EF4-FFF2-40B4-BE49-F238E27FC236}">
                    <a16:creationId xmlns:a16="http://schemas.microsoft.com/office/drawing/2014/main" id="{7F5B4469-1C95-414A-8E78-E46F7CF103CE}"/>
                  </a:ext>
                </a:extLst>
              </p:cNvPr>
              <p:cNvSpPr/>
              <p:nvPr/>
            </p:nvSpPr>
            <p:spPr>
              <a:xfrm>
                <a:off x="5757030" y="4243351"/>
                <a:ext cx="641096" cy="2325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11933"/>
                      <a:pt x="16774" y="21600"/>
                      <a:pt x="10800" y="21600"/>
                    </a:cubicBezTo>
                    <a:cubicBezTo>
                      <a:pt x="4826" y="21600"/>
                      <a:pt x="0" y="11933"/>
                      <a:pt x="0" y="0"/>
                    </a:cubicBezTo>
                  </a:path>
                </a:pathLst>
              </a:custGeom>
              <a:solidFill>
                <a:srgbClr val="000000"/>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Shape">
                <a:extLst>
                  <a:ext uri="{FF2B5EF4-FFF2-40B4-BE49-F238E27FC236}">
                    <a16:creationId xmlns:a16="http://schemas.microsoft.com/office/drawing/2014/main" id="{1F52FDC6-BD51-4E51-9600-10B6E535DC99}"/>
                  </a:ext>
                </a:extLst>
              </p:cNvPr>
              <p:cNvSpPr/>
              <p:nvPr/>
            </p:nvSpPr>
            <p:spPr>
              <a:xfrm>
                <a:off x="6171531" y="4565734"/>
                <a:ext cx="46516" cy="15470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416" y="3595"/>
                      <a:pt x="9196" y="7196"/>
                      <a:pt x="14115" y="10797"/>
                    </a:cubicBezTo>
                    <a:cubicBezTo>
                      <a:pt x="16467" y="14398"/>
                      <a:pt x="20958" y="17999"/>
                      <a:pt x="21600" y="21600"/>
                    </a:cubicBezTo>
                    <a:cubicBezTo>
                      <a:pt x="15184" y="18005"/>
                      <a:pt x="12404" y="14404"/>
                      <a:pt x="7485" y="10803"/>
                    </a:cubicBezTo>
                    <a:cubicBezTo>
                      <a:pt x="5133" y="7202"/>
                      <a:pt x="856" y="3601"/>
                      <a:pt x="0" y="0"/>
                    </a:cubicBezTo>
                    <a:close/>
                  </a:path>
                </a:pathLst>
              </a:custGeom>
              <a:solidFill>
                <a:srgbClr val="808184"/>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Circle">
                <a:extLst>
                  <a:ext uri="{FF2B5EF4-FFF2-40B4-BE49-F238E27FC236}">
                    <a16:creationId xmlns:a16="http://schemas.microsoft.com/office/drawing/2014/main" id="{6B81B079-4F70-4517-8659-CDCFBED477B6}"/>
                  </a:ext>
                </a:extLst>
              </p:cNvPr>
              <p:cNvSpPr/>
              <p:nvPr/>
            </p:nvSpPr>
            <p:spPr>
              <a:xfrm>
                <a:off x="5250426" y="2585364"/>
                <a:ext cx="1674567" cy="1674567"/>
              </a:xfrm>
              <a:prstGeom prst="ellipse">
                <a:avLst/>
              </a:prstGeom>
              <a:solidFill>
                <a:srgbClr val="4CC1EF">
                  <a:lumMod val="20000"/>
                  <a:lumOff val="80000"/>
                </a:srgb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Shape">
                <a:extLst>
                  <a:ext uri="{FF2B5EF4-FFF2-40B4-BE49-F238E27FC236}">
                    <a16:creationId xmlns:a16="http://schemas.microsoft.com/office/drawing/2014/main" id="{5A3D5FA1-ABFB-4B48-81D6-3546EF877593}"/>
                  </a:ext>
                </a:extLst>
              </p:cNvPr>
              <p:cNvSpPr/>
              <p:nvPr/>
            </p:nvSpPr>
            <p:spPr>
              <a:xfrm>
                <a:off x="5158316" y="2447199"/>
                <a:ext cx="1868924" cy="186892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4" y="21600"/>
                      <a:pt x="0" y="16756"/>
                      <a:pt x="0" y="10800"/>
                    </a:cubicBezTo>
                    <a:cubicBezTo>
                      <a:pt x="0" y="4844"/>
                      <a:pt x="4844" y="0"/>
                      <a:pt x="10800" y="0"/>
                    </a:cubicBezTo>
                    <a:cubicBezTo>
                      <a:pt x="16756" y="0"/>
                      <a:pt x="21600" y="4844"/>
                      <a:pt x="21600" y="10800"/>
                    </a:cubicBezTo>
                    <a:cubicBezTo>
                      <a:pt x="21600" y="16756"/>
                      <a:pt x="16751" y="21600"/>
                      <a:pt x="10800" y="21600"/>
                    </a:cubicBezTo>
                    <a:close/>
                    <a:moveTo>
                      <a:pt x="10800" y="2246"/>
                    </a:moveTo>
                    <a:cubicBezTo>
                      <a:pt x="6084" y="2246"/>
                      <a:pt x="2246" y="6084"/>
                      <a:pt x="2246" y="10800"/>
                    </a:cubicBezTo>
                    <a:cubicBezTo>
                      <a:pt x="2246" y="15516"/>
                      <a:pt x="6084" y="19354"/>
                      <a:pt x="10800" y="19354"/>
                    </a:cubicBezTo>
                    <a:cubicBezTo>
                      <a:pt x="15516" y="19354"/>
                      <a:pt x="19354" y="15516"/>
                      <a:pt x="19354" y="10800"/>
                    </a:cubicBezTo>
                    <a:cubicBezTo>
                      <a:pt x="19354" y="6084"/>
                      <a:pt x="15516" y="2246"/>
                      <a:pt x="10800" y="2246"/>
                    </a:cubicBezTo>
                    <a:close/>
                  </a:path>
                </a:pathLst>
              </a:custGeom>
              <a:solidFill>
                <a:srgbClr val="353536"/>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Shape">
                <a:extLst>
                  <a:ext uri="{FF2B5EF4-FFF2-40B4-BE49-F238E27FC236}">
                    <a16:creationId xmlns:a16="http://schemas.microsoft.com/office/drawing/2014/main" id="{A741B234-4458-491F-96B6-49CDAB645C7E}"/>
                  </a:ext>
                </a:extLst>
              </p:cNvPr>
              <p:cNvSpPr/>
              <p:nvPr/>
            </p:nvSpPr>
            <p:spPr>
              <a:xfrm>
                <a:off x="5250423" y="3414354"/>
                <a:ext cx="1675554" cy="843735"/>
              </a:xfrm>
              <a:custGeom>
                <a:avLst/>
                <a:gdLst/>
                <a:ahLst/>
                <a:cxnLst>
                  <a:cxn ang="0">
                    <a:pos x="wd2" y="hd2"/>
                  </a:cxn>
                  <a:cxn ang="5400000">
                    <a:pos x="wd2" y="hd2"/>
                  </a:cxn>
                  <a:cxn ang="10800000">
                    <a:pos x="wd2" y="hd2"/>
                  </a:cxn>
                  <a:cxn ang="16200000">
                    <a:pos x="wd2" y="hd2"/>
                  </a:cxn>
                </a:cxnLst>
                <a:rect l="0" t="0" r="r" b="b"/>
                <a:pathLst>
                  <a:path w="21577" h="21600" extrusionOk="0">
                    <a:moveTo>
                      <a:pt x="21577" y="0"/>
                    </a:moveTo>
                    <a:cubicBezTo>
                      <a:pt x="21589" y="2806"/>
                      <a:pt x="21328" y="5624"/>
                      <a:pt x="20794" y="8230"/>
                    </a:cubicBezTo>
                    <a:cubicBezTo>
                      <a:pt x="20260" y="10835"/>
                      <a:pt x="19460" y="13229"/>
                      <a:pt x="18458" y="15233"/>
                    </a:cubicBezTo>
                    <a:cubicBezTo>
                      <a:pt x="16465" y="19254"/>
                      <a:pt x="13642" y="21600"/>
                      <a:pt x="10789" y="21600"/>
                    </a:cubicBezTo>
                    <a:cubicBezTo>
                      <a:pt x="7936" y="21600"/>
                      <a:pt x="5119" y="19254"/>
                      <a:pt x="3120" y="15233"/>
                    </a:cubicBezTo>
                    <a:cubicBezTo>
                      <a:pt x="2124" y="13229"/>
                      <a:pt x="1323" y="10835"/>
                      <a:pt x="784" y="8230"/>
                    </a:cubicBezTo>
                    <a:cubicBezTo>
                      <a:pt x="256" y="5612"/>
                      <a:pt x="-11" y="2806"/>
                      <a:pt x="1" y="0"/>
                    </a:cubicBezTo>
                    <a:cubicBezTo>
                      <a:pt x="25" y="5624"/>
                      <a:pt x="1205" y="11142"/>
                      <a:pt x="3203" y="15068"/>
                    </a:cubicBezTo>
                    <a:cubicBezTo>
                      <a:pt x="5190" y="19018"/>
                      <a:pt x="7984" y="21294"/>
                      <a:pt x="10783" y="21246"/>
                    </a:cubicBezTo>
                    <a:cubicBezTo>
                      <a:pt x="13588" y="21282"/>
                      <a:pt x="16376" y="19018"/>
                      <a:pt x="18363" y="15068"/>
                    </a:cubicBezTo>
                    <a:cubicBezTo>
                      <a:pt x="20373" y="11142"/>
                      <a:pt x="21547" y="5612"/>
                      <a:pt x="21577" y="0"/>
                    </a:cubicBezTo>
                    <a:close/>
                  </a:path>
                </a:pathLst>
              </a:custGeom>
              <a:solidFill>
                <a:srgbClr val="808184"/>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Shape">
                <a:extLst>
                  <a:ext uri="{FF2B5EF4-FFF2-40B4-BE49-F238E27FC236}">
                    <a16:creationId xmlns:a16="http://schemas.microsoft.com/office/drawing/2014/main" id="{60C6BF86-FA94-41D7-9672-2A387DB9AD5B}"/>
                  </a:ext>
                </a:extLst>
              </p:cNvPr>
              <p:cNvSpPr/>
              <p:nvPr/>
            </p:nvSpPr>
            <p:spPr>
              <a:xfrm>
                <a:off x="5571433" y="2782644"/>
                <a:ext cx="1132980" cy="1132983"/>
              </a:xfrm>
              <a:custGeom>
                <a:avLst/>
                <a:gdLst/>
                <a:ahLst/>
                <a:cxnLst>
                  <a:cxn ang="0">
                    <a:pos x="wd2" y="hd2"/>
                  </a:cxn>
                  <a:cxn ang="5400000">
                    <a:pos x="wd2" y="hd2"/>
                  </a:cxn>
                  <a:cxn ang="10800000">
                    <a:pos x="wd2" y="hd2"/>
                  </a:cxn>
                  <a:cxn ang="16200000">
                    <a:pos x="wd2" y="hd2"/>
                  </a:cxn>
                </a:cxnLst>
                <a:rect l="0" t="0" r="r" b="b"/>
                <a:pathLst>
                  <a:path w="21574" h="21574" extrusionOk="0">
                    <a:moveTo>
                      <a:pt x="0" y="3763"/>
                    </a:moveTo>
                    <a:cubicBezTo>
                      <a:pt x="1158" y="2587"/>
                      <a:pt x="2543" y="1631"/>
                      <a:pt x="4069" y="983"/>
                    </a:cubicBezTo>
                    <a:cubicBezTo>
                      <a:pt x="5595" y="342"/>
                      <a:pt x="7253" y="9"/>
                      <a:pt x="8910" y="0"/>
                    </a:cubicBezTo>
                    <a:cubicBezTo>
                      <a:pt x="12234" y="-26"/>
                      <a:pt x="15531" y="1333"/>
                      <a:pt x="17890" y="3684"/>
                    </a:cubicBezTo>
                    <a:cubicBezTo>
                      <a:pt x="20249" y="6043"/>
                      <a:pt x="21600" y="9340"/>
                      <a:pt x="21574" y="12664"/>
                    </a:cubicBezTo>
                    <a:cubicBezTo>
                      <a:pt x="21565" y="14321"/>
                      <a:pt x="21232" y="15979"/>
                      <a:pt x="20591" y="17505"/>
                    </a:cubicBezTo>
                    <a:cubicBezTo>
                      <a:pt x="19942" y="19031"/>
                      <a:pt x="18987" y="20416"/>
                      <a:pt x="17811" y="21574"/>
                    </a:cubicBezTo>
                    <a:cubicBezTo>
                      <a:pt x="20127" y="19215"/>
                      <a:pt x="21451" y="15953"/>
                      <a:pt x="21433" y="12664"/>
                    </a:cubicBezTo>
                    <a:cubicBezTo>
                      <a:pt x="21433" y="9375"/>
                      <a:pt x="20074" y="6130"/>
                      <a:pt x="17741" y="3833"/>
                    </a:cubicBezTo>
                    <a:cubicBezTo>
                      <a:pt x="15444" y="1500"/>
                      <a:pt x="12190" y="141"/>
                      <a:pt x="8910" y="141"/>
                    </a:cubicBezTo>
                    <a:cubicBezTo>
                      <a:pt x="5630" y="132"/>
                      <a:pt x="2359" y="1456"/>
                      <a:pt x="0" y="3763"/>
                    </a:cubicBezTo>
                    <a:close/>
                  </a:path>
                </a:pathLst>
              </a:custGeom>
              <a:solidFill>
                <a:srgbClr val="FFFFFF"/>
              </a:solidFill>
              <a:ln w="12700">
                <a:solidFill>
                  <a:srgbClr val="4CC1EF">
                    <a:lumMod val="60000"/>
                    <a:lumOff val="40000"/>
                  </a:srgbClr>
                </a:solidFill>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r>
                  <a:rPr kumimoji="0" lang="en-IN" sz="3000" b="0" i="0" u="none" strike="noStrike" kern="1200" cap="none" spc="0" normalizeH="0" baseline="0" noProof="0" dirty="0">
                    <a:ln>
                      <a:noFill/>
                    </a:ln>
                    <a:solidFill>
                      <a:prstClr val="black"/>
                    </a:solidFill>
                    <a:effectLst/>
                    <a:uLnTx/>
                    <a:uFillTx/>
                    <a:latin typeface="Calibri" panose="020F0502020204030204"/>
                    <a:ea typeface="+mn-ea"/>
                    <a:cs typeface="+mn-cs"/>
                  </a:rPr>
                  <a:t>MAPE</a:t>
                </a:r>
                <a:endParaRPr kumimoji="0" sz="3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7" name="Shape">
                <a:extLst>
                  <a:ext uri="{FF2B5EF4-FFF2-40B4-BE49-F238E27FC236}">
                    <a16:creationId xmlns:a16="http://schemas.microsoft.com/office/drawing/2014/main" id="{38A073A1-C12E-432D-B666-88887AA119CB}"/>
                  </a:ext>
                </a:extLst>
              </p:cNvPr>
              <p:cNvSpPr/>
              <p:nvPr/>
            </p:nvSpPr>
            <p:spPr>
              <a:xfrm>
                <a:off x="5250423" y="3414354"/>
                <a:ext cx="1675554" cy="843735"/>
              </a:xfrm>
              <a:custGeom>
                <a:avLst/>
                <a:gdLst/>
                <a:ahLst/>
                <a:cxnLst>
                  <a:cxn ang="0">
                    <a:pos x="wd2" y="hd2"/>
                  </a:cxn>
                  <a:cxn ang="5400000">
                    <a:pos x="wd2" y="hd2"/>
                  </a:cxn>
                  <a:cxn ang="10800000">
                    <a:pos x="wd2" y="hd2"/>
                  </a:cxn>
                  <a:cxn ang="16200000">
                    <a:pos x="wd2" y="hd2"/>
                  </a:cxn>
                </a:cxnLst>
                <a:rect l="0" t="0" r="r" b="b"/>
                <a:pathLst>
                  <a:path w="21577" h="21600" extrusionOk="0">
                    <a:moveTo>
                      <a:pt x="21577" y="0"/>
                    </a:moveTo>
                    <a:cubicBezTo>
                      <a:pt x="21589" y="2806"/>
                      <a:pt x="21328" y="5624"/>
                      <a:pt x="20794" y="8230"/>
                    </a:cubicBezTo>
                    <a:cubicBezTo>
                      <a:pt x="20260" y="10835"/>
                      <a:pt x="19460" y="13229"/>
                      <a:pt x="18458" y="15233"/>
                    </a:cubicBezTo>
                    <a:cubicBezTo>
                      <a:pt x="16465" y="19254"/>
                      <a:pt x="13642" y="21600"/>
                      <a:pt x="10789" y="21600"/>
                    </a:cubicBezTo>
                    <a:cubicBezTo>
                      <a:pt x="7936" y="21600"/>
                      <a:pt x="5119" y="19254"/>
                      <a:pt x="3120" y="15233"/>
                    </a:cubicBezTo>
                    <a:cubicBezTo>
                      <a:pt x="2124" y="13229"/>
                      <a:pt x="1323" y="10835"/>
                      <a:pt x="784" y="8230"/>
                    </a:cubicBezTo>
                    <a:cubicBezTo>
                      <a:pt x="256" y="5612"/>
                      <a:pt x="-11" y="2806"/>
                      <a:pt x="1" y="0"/>
                    </a:cubicBezTo>
                    <a:cubicBezTo>
                      <a:pt x="25" y="5624"/>
                      <a:pt x="1205" y="11142"/>
                      <a:pt x="3203" y="15068"/>
                    </a:cubicBezTo>
                    <a:cubicBezTo>
                      <a:pt x="5190" y="19018"/>
                      <a:pt x="7984" y="21294"/>
                      <a:pt x="10783" y="21246"/>
                    </a:cubicBezTo>
                    <a:cubicBezTo>
                      <a:pt x="13588" y="21282"/>
                      <a:pt x="16376" y="19018"/>
                      <a:pt x="18363" y="15068"/>
                    </a:cubicBezTo>
                    <a:cubicBezTo>
                      <a:pt x="20373" y="11142"/>
                      <a:pt x="21547" y="5612"/>
                      <a:pt x="21577" y="0"/>
                    </a:cubicBezTo>
                    <a:close/>
                  </a:path>
                </a:pathLst>
              </a:custGeom>
              <a:solidFill>
                <a:srgbClr val="808184"/>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Shape">
                <a:extLst>
                  <a:ext uri="{FF2B5EF4-FFF2-40B4-BE49-F238E27FC236}">
                    <a16:creationId xmlns:a16="http://schemas.microsoft.com/office/drawing/2014/main" id="{0A3D4C48-6A27-419C-9F03-1BBB3D00608B}"/>
                  </a:ext>
                </a:extLst>
              </p:cNvPr>
              <p:cNvSpPr/>
              <p:nvPr/>
            </p:nvSpPr>
            <p:spPr>
              <a:xfrm>
                <a:off x="5342533" y="4703904"/>
                <a:ext cx="1413449" cy="2735044"/>
              </a:xfrm>
              <a:custGeom>
                <a:avLst/>
                <a:gdLst/>
                <a:ahLst/>
                <a:cxnLst>
                  <a:cxn ang="0">
                    <a:pos x="wd2" y="hd2"/>
                  </a:cxn>
                  <a:cxn ang="5400000">
                    <a:pos x="wd2" y="hd2"/>
                  </a:cxn>
                  <a:cxn ang="10800000">
                    <a:pos x="wd2" y="hd2"/>
                  </a:cxn>
                  <a:cxn ang="16200000">
                    <a:pos x="wd2" y="hd2"/>
                  </a:cxn>
                </a:cxnLst>
                <a:rect l="0" t="0" r="r" b="b"/>
                <a:pathLst>
                  <a:path w="21281" h="21433" extrusionOk="0">
                    <a:moveTo>
                      <a:pt x="8068" y="21433"/>
                    </a:moveTo>
                    <a:cubicBezTo>
                      <a:pt x="8068" y="21433"/>
                      <a:pt x="7326" y="18636"/>
                      <a:pt x="7229" y="18282"/>
                    </a:cubicBezTo>
                    <a:cubicBezTo>
                      <a:pt x="7132" y="17929"/>
                      <a:pt x="6425" y="17059"/>
                      <a:pt x="5815" y="16539"/>
                    </a:cubicBezTo>
                    <a:cubicBezTo>
                      <a:pt x="5205" y="16019"/>
                      <a:pt x="4851" y="14630"/>
                      <a:pt x="4366" y="14042"/>
                    </a:cubicBezTo>
                    <a:cubicBezTo>
                      <a:pt x="3880" y="13457"/>
                      <a:pt x="3332" y="11898"/>
                      <a:pt x="3367" y="10440"/>
                    </a:cubicBezTo>
                    <a:cubicBezTo>
                      <a:pt x="3367" y="10440"/>
                      <a:pt x="2986" y="10487"/>
                      <a:pt x="2674" y="10324"/>
                    </a:cubicBezTo>
                    <a:cubicBezTo>
                      <a:pt x="2362" y="10162"/>
                      <a:pt x="2403" y="9938"/>
                      <a:pt x="2403" y="9938"/>
                    </a:cubicBezTo>
                    <a:cubicBezTo>
                      <a:pt x="2403" y="9938"/>
                      <a:pt x="1308" y="10332"/>
                      <a:pt x="746" y="10130"/>
                    </a:cubicBezTo>
                    <a:cubicBezTo>
                      <a:pt x="184" y="9927"/>
                      <a:pt x="108" y="9772"/>
                      <a:pt x="87" y="9610"/>
                    </a:cubicBezTo>
                    <a:cubicBezTo>
                      <a:pt x="87" y="9610"/>
                      <a:pt x="-114" y="9523"/>
                      <a:pt x="94" y="9303"/>
                    </a:cubicBezTo>
                    <a:cubicBezTo>
                      <a:pt x="302" y="9083"/>
                      <a:pt x="989" y="8462"/>
                      <a:pt x="989" y="8462"/>
                    </a:cubicBezTo>
                    <a:cubicBezTo>
                      <a:pt x="989" y="8462"/>
                      <a:pt x="364" y="8311"/>
                      <a:pt x="177" y="8040"/>
                    </a:cubicBezTo>
                    <a:cubicBezTo>
                      <a:pt x="-10" y="7769"/>
                      <a:pt x="274" y="7520"/>
                      <a:pt x="503" y="7354"/>
                    </a:cubicBezTo>
                    <a:cubicBezTo>
                      <a:pt x="732" y="7188"/>
                      <a:pt x="1363" y="6687"/>
                      <a:pt x="1654" y="6387"/>
                    </a:cubicBezTo>
                    <a:cubicBezTo>
                      <a:pt x="1945" y="6087"/>
                      <a:pt x="2237" y="5683"/>
                      <a:pt x="2611" y="5452"/>
                    </a:cubicBezTo>
                    <a:cubicBezTo>
                      <a:pt x="2993" y="5221"/>
                      <a:pt x="3818" y="4868"/>
                      <a:pt x="3818" y="4868"/>
                    </a:cubicBezTo>
                    <a:cubicBezTo>
                      <a:pt x="3818" y="4868"/>
                      <a:pt x="3298" y="4622"/>
                      <a:pt x="3256" y="4474"/>
                    </a:cubicBezTo>
                    <a:cubicBezTo>
                      <a:pt x="3214" y="4326"/>
                      <a:pt x="3908" y="3900"/>
                      <a:pt x="4151" y="3742"/>
                    </a:cubicBezTo>
                    <a:cubicBezTo>
                      <a:pt x="4393" y="3583"/>
                      <a:pt x="5156" y="2958"/>
                      <a:pt x="5517" y="2720"/>
                    </a:cubicBezTo>
                    <a:cubicBezTo>
                      <a:pt x="5877" y="2482"/>
                      <a:pt x="6453" y="2118"/>
                      <a:pt x="6709" y="2035"/>
                    </a:cubicBezTo>
                    <a:cubicBezTo>
                      <a:pt x="6966" y="1952"/>
                      <a:pt x="7895" y="1789"/>
                      <a:pt x="8228" y="1663"/>
                    </a:cubicBezTo>
                    <a:cubicBezTo>
                      <a:pt x="8228" y="1663"/>
                      <a:pt x="8464" y="862"/>
                      <a:pt x="9469" y="349"/>
                    </a:cubicBezTo>
                    <a:cubicBezTo>
                      <a:pt x="10475" y="-167"/>
                      <a:pt x="11820" y="13"/>
                      <a:pt x="12132" y="118"/>
                    </a:cubicBezTo>
                    <a:cubicBezTo>
                      <a:pt x="12444" y="223"/>
                      <a:pt x="12985" y="479"/>
                      <a:pt x="13331" y="851"/>
                    </a:cubicBezTo>
                    <a:cubicBezTo>
                      <a:pt x="13331" y="851"/>
                      <a:pt x="13886" y="815"/>
                      <a:pt x="14482" y="1024"/>
                    </a:cubicBezTo>
                    <a:cubicBezTo>
                      <a:pt x="15079" y="1233"/>
                      <a:pt x="15474" y="1598"/>
                      <a:pt x="16036" y="2092"/>
                    </a:cubicBezTo>
                    <a:cubicBezTo>
                      <a:pt x="16597" y="2587"/>
                      <a:pt x="18747" y="4474"/>
                      <a:pt x="19232" y="4868"/>
                    </a:cubicBezTo>
                    <a:cubicBezTo>
                      <a:pt x="19718" y="5261"/>
                      <a:pt x="20349" y="5651"/>
                      <a:pt x="20702" y="6012"/>
                    </a:cubicBezTo>
                    <a:cubicBezTo>
                      <a:pt x="21056" y="6373"/>
                      <a:pt x="21202" y="6780"/>
                      <a:pt x="21063" y="7195"/>
                    </a:cubicBezTo>
                    <a:cubicBezTo>
                      <a:pt x="21063" y="7195"/>
                      <a:pt x="21486" y="7502"/>
                      <a:pt x="21153" y="8170"/>
                    </a:cubicBezTo>
                    <a:cubicBezTo>
                      <a:pt x="20813" y="8841"/>
                      <a:pt x="19593" y="10465"/>
                      <a:pt x="19149" y="11238"/>
                    </a:cubicBezTo>
                    <a:cubicBezTo>
                      <a:pt x="18705" y="12013"/>
                      <a:pt x="17707" y="13912"/>
                      <a:pt x="17430" y="15258"/>
                    </a:cubicBezTo>
                    <a:cubicBezTo>
                      <a:pt x="17145" y="16600"/>
                      <a:pt x="17672" y="19286"/>
                      <a:pt x="18171" y="20794"/>
                    </a:cubicBezTo>
                    <a:lnTo>
                      <a:pt x="8068" y="21433"/>
                    </a:lnTo>
                    <a:close/>
                  </a:path>
                </a:pathLst>
              </a:custGeom>
              <a:solidFill>
                <a:srgbClr val="F9D3A8"/>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9" name="Shape">
                <a:extLst>
                  <a:ext uri="{FF2B5EF4-FFF2-40B4-BE49-F238E27FC236}">
                    <a16:creationId xmlns:a16="http://schemas.microsoft.com/office/drawing/2014/main" id="{C858BA17-BA12-49F0-ADBF-3E12AFB2877A}"/>
                  </a:ext>
                </a:extLst>
              </p:cNvPr>
              <p:cNvSpPr/>
              <p:nvPr/>
            </p:nvSpPr>
            <p:spPr>
              <a:xfrm>
                <a:off x="5572809" y="4934180"/>
                <a:ext cx="322390" cy="112053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64" y="20188"/>
                    </a:lnTo>
                    <a:cubicBezTo>
                      <a:pt x="1173" y="19727"/>
                      <a:pt x="926" y="19256"/>
                      <a:pt x="895" y="18777"/>
                    </a:cubicBezTo>
                    <a:cubicBezTo>
                      <a:pt x="771" y="18289"/>
                      <a:pt x="1234" y="17774"/>
                      <a:pt x="1851" y="17330"/>
                    </a:cubicBezTo>
                    <a:cubicBezTo>
                      <a:pt x="2438" y="16877"/>
                      <a:pt x="3117" y="16433"/>
                      <a:pt x="3888" y="15998"/>
                    </a:cubicBezTo>
                    <a:cubicBezTo>
                      <a:pt x="5338" y="15119"/>
                      <a:pt x="7406" y="14329"/>
                      <a:pt x="9288" y="13565"/>
                    </a:cubicBezTo>
                    <a:cubicBezTo>
                      <a:pt x="11201" y="12784"/>
                      <a:pt x="12929" y="11985"/>
                      <a:pt x="14379" y="11142"/>
                    </a:cubicBezTo>
                    <a:cubicBezTo>
                      <a:pt x="15922" y="10352"/>
                      <a:pt x="16385" y="9402"/>
                      <a:pt x="16848" y="8461"/>
                    </a:cubicBezTo>
                    <a:cubicBezTo>
                      <a:pt x="17249" y="7537"/>
                      <a:pt x="17558" y="6543"/>
                      <a:pt x="17897" y="5629"/>
                    </a:cubicBezTo>
                    <a:cubicBezTo>
                      <a:pt x="17990" y="3720"/>
                      <a:pt x="18946" y="1758"/>
                      <a:pt x="21600" y="0"/>
                    </a:cubicBezTo>
                    <a:cubicBezTo>
                      <a:pt x="19563" y="1829"/>
                      <a:pt x="18977" y="3729"/>
                      <a:pt x="19131" y="5637"/>
                    </a:cubicBezTo>
                    <a:cubicBezTo>
                      <a:pt x="18977" y="6632"/>
                      <a:pt x="18669" y="7546"/>
                      <a:pt x="18298" y="8514"/>
                    </a:cubicBezTo>
                    <a:cubicBezTo>
                      <a:pt x="17866" y="9455"/>
                      <a:pt x="17465" y="10458"/>
                      <a:pt x="15799" y="11355"/>
                    </a:cubicBezTo>
                    <a:cubicBezTo>
                      <a:pt x="14256" y="12216"/>
                      <a:pt x="12436" y="13033"/>
                      <a:pt x="10461" y="13814"/>
                    </a:cubicBezTo>
                    <a:cubicBezTo>
                      <a:pt x="8455" y="14595"/>
                      <a:pt x="6542" y="15341"/>
                      <a:pt x="4968" y="16176"/>
                    </a:cubicBezTo>
                    <a:cubicBezTo>
                      <a:pt x="4166" y="16584"/>
                      <a:pt x="3425" y="17010"/>
                      <a:pt x="2808" y="17445"/>
                    </a:cubicBezTo>
                    <a:cubicBezTo>
                      <a:pt x="2129" y="17889"/>
                      <a:pt x="1666" y="18306"/>
                      <a:pt x="1697" y="18777"/>
                    </a:cubicBezTo>
                    <a:cubicBezTo>
                      <a:pt x="1605" y="19247"/>
                      <a:pt x="1759" y="19736"/>
                      <a:pt x="1296" y="20215"/>
                    </a:cubicBezTo>
                    <a:lnTo>
                      <a:pt x="0" y="21600"/>
                    </a:ln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Shape">
                <a:extLst>
                  <a:ext uri="{FF2B5EF4-FFF2-40B4-BE49-F238E27FC236}">
                    <a16:creationId xmlns:a16="http://schemas.microsoft.com/office/drawing/2014/main" id="{1E6F4C95-40CE-49DC-9600-DDB272E87CEA}"/>
                  </a:ext>
                </a:extLst>
              </p:cNvPr>
              <p:cNvSpPr/>
              <p:nvPr/>
            </p:nvSpPr>
            <p:spPr>
              <a:xfrm>
                <a:off x="6171531" y="4842065"/>
                <a:ext cx="131896" cy="996178"/>
              </a:xfrm>
              <a:custGeom>
                <a:avLst/>
                <a:gdLst/>
                <a:ahLst/>
                <a:cxnLst>
                  <a:cxn ang="0">
                    <a:pos x="wd2" y="hd2"/>
                  </a:cxn>
                  <a:cxn ang="5400000">
                    <a:pos x="wd2" y="hd2"/>
                  </a:cxn>
                  <a:cxn ang="10800000">
                    <a:pos x="wd2" y="hd2"/>
                  </a:cxn>
                  <a:cxn ang="16200000">
                    <a:pos x="wd2" y="hd2"/>
                  </a:cxn>
                </a:cxnLst>
                <a:rect l="0" t="0" r="r" b="b"/>
                <a:pathLst>
                  <a:path w="21257" h="21600" extrusionOk="0">
                    <a:moveTo>
                      <a:pt x="14574" y="0"/>
                    </a:moveTo>
                    <a:cubicBezTo>
                      <a:pt x="17914" y="1797"/>
                      <a:pt x="20512" y="3615"/>
                      <a:pt x="21180" y="5482"/>
                    </a:cubicBezTo>
                    <a:cubicBezTo>
                      <a:pt x="21477" y="6421"/>
                      <a:pt x="20883" y="7350"/>
                      <a:pt x="19918" y="8278"/>
                    </a:cubicBezTo>
                    <a:cubicBezTo>
                      <a:pt x="18879" y="9207"/>
                      <a:pt x="17469" y="10126"/>
                      <a:pt x="14796" y="11025"/>
                    </a:cubicBezTo>
                    <a:lnTo>
                      <a:pt x="7671" y="13611"/>
                    </a:lnTo>
                    <a:cubicBezTo>
                      <a:pt x="6260" y="14060"/>
                      <a:pt x="5518" y="14390"/>
                      <a:pt x="5889" y="14849"/>
                    </a:cubicBezTo>
                    <a:cubicBezTo>
                      <a:pt x="6038" y="15289"/>
                      <a:pt x="7003" y="15748"/>
                      <a:pt x="6335" y="16277"/>
                    </a:cubicBezTo>
                    <a:cubicBezTo>
                      <a:pt x="5518" y="16767"/>
                      <a:pt x="4182" y="17186"/>
                      <a:pt x="3143" y="17616"/>
                    </a:cubicBezTo>
                    <a:cubicBezTo>
                      <a:pt x="2623" y="17825"/>
                      <a:pt x="2104" y="18055"/>
                      <a:pt x="2178" y="18225"/>
                    </a:cubicBezTo>
                    <a:lnTo>
                      <a:pt x="2994" y="18894"/>
                    </a:lnTo>
                    <a:cubicBezTo>
                      <a:pt x="3959" y="19802"/>
                      <a:pt x="5221" y="20711"/>
                      <a:pt x="7151" y="21600"/>
                    </a:cubicBezTo>
                    <a:cubicBezTo>
                      <a:pt x="4405" y="20751"/>
                      <a:pt x="2772" y="19842"/>
                      <a:pt x="1139" y="18944"/>
                    </a:cubicBezTo>
                    <a:lnTo>
                      <a:pt x="25" y="18255"/>
                    </a:lnTo>
                    <a:cubicBezTo>
                      <a:pt x="-123" y="17955"/>
                      <a:pt x="396" y="17745"/>
                      <a:pt x="842" y="17506"/>
                    </a:cubicBezTo>
                    <a:cubicBezTo>
                      <a:pt x="1732" y="17056"/>
                      <a:pt x="2920" y="16607"/>
                      <a:pt x="3440" y="16188"/>
                    </a:cubicBezTo>
                    <a:cubicBezTo>
                      <a:pt x="3811" y="15798"/>
                      <a:pt x="2846" y="15339"/>
                      <a:pt x="2549" y="14859"/>
                    </a:cubicBezTo>
                    <a:cubicBezTo>
                      <a:pt x="2401" y="14620"/>
                      <a:pt x="2401" y="14370"/>
                      <a:pt x="2772" y="14110"/>
                    </a:cubicBezTo>
                    <a:cubicBezTo>
                      <a:pt x="3217" y="13841"/>
                      <a:pt x="3885" y="13631"/>
                      <a:pt x="4405" y="13411"/>
                    </a:cubicBezTo>
                    <a:lnTo>
                      <a:pt x="11308" y="10785"/>
                    </a:lnTo>
                    <a:cubicBezTo>
                      <a:pt x="16281" y="9137"/>
                      <a:pt x="17914" y="7270"/>
                      <a:pt x="18285" y="5462"/>
                    </a:cubicBezTo>
                    <a:cubicBezTo>
                      <a:pt x="18137" y="3665"/>
                      <a:pt x="16355" y="1827"/>
                      <a:pt x="14574" y="0"/>
                    </a:cubicBez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Shape">
                <a:extLst>
                  <a:ext uri="{FF2B5EF4-FFF2-40B4-BE49-F238E27FC236}">
                    <a16:creationId xmlns:a16="http://schemas.microsoft.com/office/drawing/2014/main" id="{85EF86EC-4CEB-404F-8B8F-A2CCB5D61DC0}"/>
                  </a:ext>
                </a:extLst>
              </p:cNvPr>
              <p:cNvSpPr/>
              <p:nvPr/>
            </p:nvSpPr>
            <p:spPr>
              <a:xfrm>
                <a:off x="5618868" y="5302618"/>
                <a:ext cx="240872" cy="78533"/>
              </a:xfrm>
              <a:custGeom>
                <a:avLst/>
                <a:gdLst/>
                <a:ahLst/>
                <a:cxnLst>
                  <a:cxn ang="0">
                    <a:pos x="wd2" y="hd2"/>
                  </a:cxn>
                  <a:cxn ang="5400000">
                    <a:pos x="wd2" y="hd2"/>
                  </a:cxn>
                  <a:cxn ang="10800000">
                    <a:pos x="wd2" y="hd2"/>
                  </a:cxn>
                  <a:cxn ang="16200000">
                    <a:pos x="wd2" y="hd2"/>
                  </a:cxn>
                </a:cxnLst>
                <a:rect l="0" t="0" r="r" b="b"/>
                <a:pathLst>
                  <a:path w="21600" h="20691" extrusionOk="0">
                    <a:moveTo>
                      <a:pt x="0" y="11892"/>
                    </a:moveTo>
                    <a:cubicBezTo>
                      <a:pt x="1817" y="14198"/>
                      <a:pt x="3676" y="15047"/>
                      <a:pt x="5493" y="15169"/>
                    </a:cubicBezTo>
                    <a:cubicBezTo>
                      <a:pt x="7351" y="15290"/>
                      <a:pt x="8921" y="13834"/>
                      <a:pt x="10738" y="11892"/>
                    </a:cubicBezTo>
                    <a:cubicBezTo>
                      <a:pt x="14290" y="8130"/>
                      <a:pt x="17800" y="3397"/>
                      <a:pt x="21600" y="0"/>
                    </a:cubicBezTo>
                    <a:cubicBezTo>
                      <a:pt x="20154" y="4005"/>
                      <a:pt x="18502" y="7281"/>
                      <a:pt x="16850" y="10314"/>
                    </a:cubicBezTo>
                    <a:cubicBezTo>
                      <a:pt x="15157" y="13348"/>
                      <a:pt x="13381" y="15897"/>
                      <a:pt x="11523" y="17960"/>
                    </a:cubicBezTo>
                    <a:cubicBezTo>
                      <a:pt x="9747" y="19901"/>
                      <a:pt x="7393" y="21600"/>
                      <a:pt x="5369" y="20144"/>
                    </a:cubicBezTo>
                    <a:cubicBezTo>
                      <a:pt x="3345" y="18931"/>
                      <a:pt x="1322" y="16382"/>
                      <a:pt x="0" y="11892"/>
                    </a:cubicBez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Shape">
                <a:extLst>
                  <a:ext uri="{FF2B5EF4-FFF2-40B4-BE49-F238E27FC236}">
                    <a16:creationId xmlns:a16="http://schemas.microsoft.com/office/drawing/2014/main" id="{C2F54B69-C654-4E76-83D8-644ECC749FD9}"/>
                  </a:ext>
                </a:extLst>
              </p:cNvPr>
              <p:cNvSpPr/>
              <p:nvPr/>
            </p:nvSpPr>
            <p:spPr>
              <a:xfrm>
                <a:off x="5434647" y="5625004"/>
                <a:ext cx="315478" cy="188417"/>
              </a:xfrm>
              <a:custGeom>
                <a:avLst/>
                <a:gdLst/>
                <a:ahLst/>
                <a:cxnLst>
                  <a:cxn ang="0">
                    <a:pos x="wd2" y="hd2"/>
                  </a:cxn>
                  <a:cxn ang="5400000">
                    <a:pos x="wd2" y="hd2"/>
                  </a:cxn>
                  <a:cxn ang="10800000">
                    <a:pos x="wd2" y="hd2"/>
                  </a:cxn>
                  <a:cxn ang="16200000">
                    <a:pos x="wd2" y="hd2"/>
                  </a:cxn>
                </a:cxnLst>
                <a:rect l="0" t="0" r="r" b="b"/>
                <a:pathLst>
                  <a:path w="21600" h="21553" extrusionOk="0">
                    <a:moveTo>
                      <a:pt x="0" y="19756"/>
                    </a:moveTo>
                    <a:cubicBezTo>
                      <a:pt x="946" y="20704"/>
                      <a:pt x="2018" y="20599"/>
                      <a:pt x="3027" y="20230"/>
                    </a:cubicBezTo>
                    <a:cubicBezTo>
                      <a:pt x="4036" y="19861"/>
                      <a:pt x="4982" y="19229"/>
                      <a:pt x="5928" y="18386"/>
                    </a:cubicBezTo>
                    <a:cubicBezTo>
                      <a:pt x="7757" y="16648"/>
                      <a:pt x="9681" y="14909"/>
                      <a:pt x="11415" y="13013"/>
                    </a:cubicBezTo>
                    <a:cubicBezTo>
                      <a:pt x="14978" y="9272"/>
                      <a:pt x="18131" y="4425"/>
                      <a:pt x="21600" y="0"/>
                    </a:cubicBezTo>
                    <a:cubicBezTo>
                      <a:pt x="20370" y="3003"/>
                      <a:pt x="18951" y="5743"/>
                      <a:pt x="17406" y="8377"/>
                    </a:cubicBezTo>
                    <a:cubicBezTo>
                      <a:pt x="15893" y="11011"/>
                      <a:pt x="14158" y="13382"/>
                      <a:pt x="12298" y="15384"/>
                    </a:cubicBezTo>
                    <a:cubicBezTo>
                      <a:pt x="10406" y="17333"/>
                      <a:pt x="8514" y="19019"/>
                      <a:pt x="6433" y="20336"/>
                    </a:cubicBezTo>
                    <a:cubicBezTo>
                      <a:pt x="5361" y="20968"/>
                      <a:pt x="4257" y="21442"/>
                      <a:pt x="3122" y="21548"/>
                    </a:cubicBezTo>
                    <a:cubicBezTo>
                      <a:pt x="1987" y="21600"/>
                      <a:pt x="725" y="21284"/>
                      <a:pt x="0" y="19756"/>
                    </a:cubicBez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Shape">
                <a:extLst>
                  <a:ext uri="{FF2B5EF4-FFF2-40B4-BE49-F238E27FC236}">
                    <a16:creationId xmlns:a16="http://schemas.microsoft.com/office/drawing/2014/main" id="{FBDE9EE4-6324-4770-B048-EB22CF9B0BCC}"/>
                  </a:ext>
                </a:extLst>
              </p:cNvPr>
              <p:cNvSpPr/>
              <p:nvPr/>
            </p:nvSpPr>
            <p:spPr>
              <a:xfrm>
                <a:off x="5526758" y="5901335"/>
                <a:ext cx="89351" cy="75534"/>
              </a:xfrm>
              <a:custGeom>
                <a:avLst/>
                <a:gdLst/>
                <a:ahLst/>
                <a:cxnLst>
                  <a:cxn ang="0">
                    <a:pos x="wd2" y="hd2"/>
                  </a:cxn>
                  <a:cxn ang="5400000">
                    <a:pos x="wd2" y="hd2"/>
                  </a:cxn>
                  <a:cxn ang="10800000">
                    <a:pos x="wd2" y="hd2"/>
                  </a:cxn>
                  <a:cxn ang="16200000">
                    <a:pos x="wd2" y="hd2"/>
                  </a:cxn>
                </a:cxnLst>
                <a:rect l="0" t="0" r="r" b="b"/>
                <a:pathLst>
                  <a:path w="21600" h="21600" extrusionOk="0">
                    <a:moveTo>
                      <a:pt x="0" y="15673"/>
                    </a:moveTo>
                    <a:cubicBezTo>
                      <a:pt x="7460" y="11722"/>
                      <a:pt x="14920" y="6191"/>
                      <a:pt x="21600" y="0"/>
                    </a:cubicBezTo>
                    <a:cubicBezTo>
                      <a:pt x="16144" y="7902"/>
                      <a:pt x="10021" y="15147"/>
                      <a:pt x="2895" y="21600"/>
                    </a:cubicBezTo>
                    <a:lnTo>
                      <a:pt x="0" y="15673"/>
                    </a:ln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Shape">
                <a:extLst>
                  <a:ext uri="{FF2B5EF4-FFF2-40B4-BE49-F238E27FC236}">
                    <a16:creationId xmlns:a16="http://schemas.microsoft.com/office/drawing/2014/main" id="{3D1C76DD-BB4E-40CB-B209-58C7D0AD4B51}"/>
                  </a:ext>
                </a:extLst>
              </p:cNvPr>
              <p:cNvSpPr/>
              <p:nvPr/>
            </p:nvSpPr>
            <p:spPr>
              <a:xfrm>
                <a:off x="5710978" y="5394728"/>
                <a:ext cx="66983" cy="196659"/>
              </a:xfrm>
              <a:custGeom>
                <a:avLst/>
                <a:gdLst/>
                <a:ahLst/>
                <a:cxnLst>
                  <a:cxn ang="0">
                    <a:pos x="wd2" y="hd2"/>
                  </a:cxn>
                  <a:cxn ang="5400000">
                    <a:pos x="wd2" y="hd2"/>
                  </a:cxn>
                  <a:cxn ang="10800000">
                    <a:pos x="wd2" y="hd2"/>
                  </a:cxn>
                  <a:cxn ang="16200000">
                    <a:pos x="wd2" y="hd2"/>
                  </a:cxn>
                </a:cxnLst>
                <a:rect l="0" t="0" r="r" b="b"/>
                <a:pathLst>
                  <a:path w="21226" h="21600" extrusionOk="0">
                    <a:moveTo>
                      <a:pt x="13281" y="21094"/>
                    </a:moveTo>
                    <a:cubicBezTo>
                      <a:pt x="14157" y="19526"/>
                      <a:pt x="14303" y="17604"/>
                      <a:pt x="14157" y="15833"/>
                    </a:cubicBezTo>
                    <a:cubicBezTo>
                      <a:pt x="13865" y="14012"/>
                      <a:pt x="12990" y="12191"/>
                      <a:pt x="11822" y="10370"/>
                    </a:cubicBezTo>
                    <a:cubicBezTo>
                      <a:pt x="9340" y="6778"/>
                      <a:pt x="5254" y="3288"/>
                      <a:pt x="0" y="0"/>
                    </a:cubicBezTo>
                    <a:cubicBezTo>
                      <a:pt x="6422" y="3035"/>
                      <a:pt x="11676" y="6425"/>
                      <a:pt x="15617" y="10016"/>
                    </a:cubicBezTo>
                    <a:cubicBezTo>
                      <a:pt x="17514" y="11837"/>
                      <a:pt x="18973" y="13709"/>
                      <a:pt x="19995" y="15631"/>
                    </a:cubicBezTo>
                    <a:cubicBezTo>
                      <a:pt x="20870" y="17553"/>
                      <a:pt x="21600" y="19425"/>
                      <a:pt x="21017" y="21600"/>
                    </a:cubicBezTo>
                    <a:lnTo>
                      <a:pt x="13281" y="21094"/>
                    </a:ln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Shape">
                <a:extLst>
                  <a:ext uri="{FF2B5EF4-FFF2-40B4-BE49-F238E27FC236}">
                    <a16:creationId xmlns:a16="http://schemas.microsoft.com/office/drawing/2014/main" id="{B7C98AF2-8222-435A-A44E-BEC338AC08BB}"/>
                  </a:ext>
                </a:extLst>
              </p:cNvPr>
              <p:cNvSpPr/>
              <p:nvPr/>
            </p:nvSpPr>
            <p:spPr>
              <a:xfrm>
                <a:off x="6171527" y="5578949"/>
                <a:ext cx="161197" cy="64256"/>
              </a:xfrm>
              <a:custGeom>
                <a:avLst/>
                <a:gdLst/>
                <a:ahLst/>
                <a:cxnLst>
                  <a:cxn ang="0">
                    <a:pos x="wd2" y="hd2"/>
                  </a:cxn>
                  <a:cxn ang="5400000">
                    <a:pos x="wd2" y="hd2"/>
                  </a:cxn>
                  <a:cxn ang="10800000">
                    <a:pos x="wd2" y="hd2"/>
                  </a:cxn>
                  <a:cxn ang="16200000">
                    <a:pos x="wd2" y="hd2"/>
                  </a:cxn>
                </a:cxnLst>
                <a:rect l="0" t="0" r="r" b="b"/>
                <a:pathLst>
                  <a:path w="21600" h="20926" extrusionOk="0">
                    <a:moveTo>
                      <a:pt x="1666" y="0"/>
                    </a:moveTo>
                    <a:cubicBezTo>
                      <a:pt x="3332" y="2700"/>
                      <a:pt x="4875" y="5400"/>
                      <a:pt x="6357" y="8400"/>
                    </a:cubicBezTo>
                    <a:cubicBezTo>
                      <a:pt x="7097" y="9900"/>
                      <a:pt x="7838" y="11400"/>
                      <a:pt x="8517" y="13200"/>
                    </a:cubicBezTo>
                    <a:cubicBezTo>
                      <a:pt x="9010" y="14550"/>
                      <a:pt x="9751" y="15300"/>
                      <a:pt x="10553" y="16200"/>
                    </a:cubicBezTo>
                    <a:cubicBezTo>
                      <a:pt x="13947" y="18900"/>
                      <a:pt x="17835" y="19650"/>
                      <a:pt x="21600" y="19950"/>
                    </a:cubicBezTo>
                    <a:cubicBezTo>
                      <a:pt x="17836" y="20850"/>
                      <a:pt x="14071" y="21600"/>
                      <a:pt x="10121" y="19950"/>
                    </a:cubicBezTo>
                    <a:cubicBezTo>
                      <a:pt x="9196" y="19500"/>
                      <a:pt x="8023" y="18600"/>
                      <a:pt x="7159" y="16950"/>
                    </a:cubicBezTo>
                    <a:cubicBezTo>
                      <a:pt x="6418" y="15600"/>
                      <a:pt x="5678" y="14400"/>
                      <a:pt x="4875" y="13350"/>
                    </a:cubicBezTo>
                    <a:cubicBezTo>
                      <a:pt x="3333" y="11100"/>
                      <a:pt x="1666" y="9001"/>
                      <a:pt x="0" y="7050"/>
                    </a:cubicBezTo>
                    <a:lnTo>
                      <a:pt x="1666" y="0"/>
                    </a:ln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Shape">
                <a:extLst>
                  <a:ext uri="{FF2B5EF4-FFF2-40B4-BE49-F238E27FC236}">
                    <a16:creationId xmlns:a16="http://schemas.microsoft.com/office/drawing/2014/main" id="{6DAD2242-C136-4CA4-9A9D-F87965862399}"/>
                  </a:ext>
                </a:extLst>
              </p:cNvPr>
              <p:cNvSpPr/>
              <p:nvPr/>
            </p:nvSpPr>
            <p:spPr>
              <a:xfrm>
                <a:off x="6171527" y="5440787"/>
                <a:ext cx="259759" cy="60847"/>
              </a:xfrm>
              <a:custGeom>
                <a:avLst/>
                <a:gdLst/>
                <a:ahLst/>
                <a:cxnLst>
                  <a:cxn ang="0">
                    <a:pos x="wd2" y="hd2"/>
                  </a:cxn>
                  <a:cxn ang="5400000">
                    <a:pos x="wd2" y="hd2"/>
                  </a:cxn>
                  <a:cxn ang="10800000">
                    <a:pos x="wd2" y="hd2"/>
                  </a:cxn>
                  <a:cxn ang="16200000">
                    <a:pos x="wd2" y="hd2"/>
                  </a:cxn>
                </a:cxnLst>
                <a:rect l="0" t="0" r="r" b="b"/>
                <a:pathLst>
                  <a:path w="21600" h="20831" extrusionOk="0">
                    <a:moveTo>
                      <a:pt x="0" y="13106"/>
                    </a:moveTo>
                    <a:cubicBezTo>
                      <a:pt x="3523" y="7745"/>
                      <a:pt x="7085" y="4119"/>
                      <a:pt x="10685" y="1911"/>
                    </a:cubicBezTo>
                    <a:cubicBezTo>
                      <a:pt x="14323" y="-296"/>
                      <a:pt x="18000" y="-769"/>
                      <a:pt x="21600" y="1438"/>
                    </a:cubicBezTo>
                    <a:cubicBezTo>
                      <a:pt x="17962" y="650"/>
                      <a:pt x="14362" y="2541"/>
                      <a:pt x="10877" y="6010"/>
                    </a:cubicBezTo>
                    <a:cubicBezTo>
                      <a:pt x="7392" y="9478"/>
                      <a:pt x="3983" y="14524"/>
                      <a:pt x="804" y="20831"/>
                    </a:cubicBezTo>
                    <a:lnTo>
                      <a:pt x="0" y="13106"/>
                    </a:ln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Triangle">
                <a:extLst>
                  <a:ext uri="{FF2B5EF4-FFF2-40B4-BE49-F238E27FC236}">
                    <a16:creationId xmlns:a16="http://schemas.microsoft.com/office/drawing/2014/main" id="{A8733E45-F1C6-4515-A418-C59FB32819D8}"/>
                  </a:ext>
                </a:extLst>
              </p:cNvPr>
              <p:cNvSpPr/>
              <p:nvPr/>
            </p:nvSpPr>
            <p:spPr>
              <a:xfrm>
                <a:off x="6217586" y="5256562"/>
                <a:ext cx="118826" cy="48822"/>
              </a:xfrm>
              <a:custGeom>
                <a:avLst/>
                <a:gdLst/>
                <a:ahLst/>
                <a:cxnLst>
                  <a:cxn ang="0">
                    <a:pos x="wd2" y="hd2"/>
                  </a:cxn>
                  <a:cxn ang="5400000">
                    <a:pos x="wd2" y="hd2"/>
                  </a:cxn>
                  <a:cxn ang="10800000">
                    <a:pos x="wd2" y="hd2"/>
                  </a:cxn>
                  <a:cxn ang="16200000">
                    <a:pos x="wd2" y="hd2"/>
                  </a:cxn>
                </a:cxnLst>
                <a:rect l="0" t="0" r="r" b="b"/>
                <a:pathLst>
                  <a:path w="21600" h="21600" extrusionOk="0">
                    <a:moveTo>
                      <a:pt x="0" y="11615"/>
                    </a:moveTo>
                    <a:lnTo>
                      <a:pt x="21600" y="0"/>
                    </a:lnTo>
                    <a:lnTo>
                      <a:pt x="1423" y="21600"/>
                    </a:ln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Shape">
                <a:extLst>
                  <a:ext uri="{FF2B5EF4-FFF2-40B4-BE49-F238E27FC236}">
                    <a16:creationId xmlns:a16="http://schemas.microsoft.com/office/drawing/2014/main" id="{CF011035-6C39-4E19-9198-3118E8DAC8BC}"/>
                  </a:ext>
                </a:extLst>
              </p:cNvPr>
              <p:cNvSpPr/>
              <p:nvPr/>
            </p:nvSpPr>
            <p:spPr>
              <a:xfrm>
                <a:off x="5895199" y="5302621"/>
                <a:ext cx="242711" cy="64847"/>
              </a:xfrm>
              <a:custGeom>
                <a:avLst/>
                <a:gdLst/>
                <a:ahLst/>
                <a:cxnLst>
                  <a:cxn ang="0">
                    <a:pos x="wd2" y="hd2"/>
                  </a:cxn>
                  <a:cxn ang="5400000">
                    <a:pos x="wd2" y="hd2"/>
                  </a:cxn>
                  <a:cxn ang="10800000">
                    <a:pos x="wd2" y="hd2"/>
                  </a:cxn>
                  <a:cxn ang="16200000">
                    <a:pos x="wd2" y="hd2"/>
                  </a:cxn>
                </a:cxnLst>
                <a:rect l="0" t="0" r="r" b="b"/>
                <a:pathLst>
                  <a:path w="21600" h="20412" extrusionOk="0">
                    <a:moveTo>
                      <a:pt x="0" y="0"/>
                    </a:moveTo>
                    <a:cubicBezTo>
                      <a:pt x="3689" y="3479"/>
                      <a:pt x="7173" y="7248"/>
                      <a:pt x="10739" y="10148"/>
                    </a:cubicBezTo>
                    <a:cubicBezTo>
                      <a:pt x="12501" y="11742"/>
                      <a:pt x="14304" y="13047"/>
                      <a:pt x="16108" y="14497"/>
                    </a:cubicBezTo>
                    <a:cubicBezTo>
                      <a:pt x="17911" y="15946"/>
                      <a:pt x="19715" y="16816"/>
                      <a:pt x="21600" y="18411"/>
                    </a:cubicBezTo>
                    <a:cubicBezTo>
                      <a:pt x="17870" y="21600"/>
                      <a:pt x="13935" y="20730"/>
                      <a:pt x="10247" y="17541"/>
                    </a:cubicBezTo>
                    <a:cubicBezTo>
                      <a:pt x="8402" y="15802"/>
                      <a:pt x="6558" y="13772"/>
                      <a:pt x="4877" y="10728"/>
                    </a:cubicBezTo>
                    <a:cubicBezTo>
                      <a:pt x="3074" y="7973"/>
                      <a:pt x="1434" y="4494"/>
                      <a:pt x="0" y="0"/>
                    </a:cubicBez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Shape">
                <a:extLst>
                  <a:ext uri="{FF2B5EF4-FFF2-40B4-BE49-F238E27FC236}">
                    <a16:creationId xmlns:a16="http://schemas.microsoft.com/office/drawing/2014/main" id="{4FD0AE45-8727-4838-B3B0-22E5824DF240}"/>
                  </a:ext>
                </a:extLst>
              </p:cNvPr>
              <p:cNvSpPr/>
              <p:nvPr/>
            </p:nvSpPr>
            <p:spPr>
              <a:xfrm>
                <a:off x="6033361" y="5256562"/>
                <a:ext cx="188373" cy="29573"/>
              </a:xfrm>
              <a:custGeom>
                <a:avLst/>
                <a:gdLst/>
                <a:ahLst/>
                <a:cxnLst>
                  <a:cxn ang="0">
                    <a:pos x="wd2" y="hd2"/>
                  </a:cxn>
                  <a:cxn ang="5400000">
                    <a:pos x="wd2" y="hd2"/>
                  </a:cxn>
                  <a:cxn ang="10800000">
                    <a:pos x="wd2" y="hd2"/>
                  </a:cxn>
                  <a:cxn ang="16200000">
                    <a:pos x="wd2" y="hd2"/>
                  </a:cxn>
                </a:cxnLst>
                <a:rect l="0" t="0" r="r" b="b"/>
                <a:pathLst>
                  <a:path w="21600" h="20391" extrusionOk="0">
                    <a:moveTo>
                      <a:pt x="0" y="230"/>
                    </a:moveTo>
                    <a:cubicBezTo>
                      <a:pt x="3802" y="-724"/>
                      <a:pt x="7341" y="1500"/>
                      <a:pt x="10879" y="3089"/>
                    </a:cubicBezTo>
                    <a:cubicBezTo>
                      <a:pt x="14418" y="4995"/>
                      <a:pt x="17798" y="6901"/>
                      <a:pt x="21600" y="6901"/>
                    </a:cubicBezTo>
                    <a:cubicBezTo>
                      <a:pt x="20016" y="13571"/>
                      <a:pt x="18167" y="16747"/>
                      <a:pt x="16266" y="18652"/>
                    </a:cubicBezTo>
                    <a:cubicBezTo>
                      <a:pt x="14418" y="20876"/>
                      <a:pt x="12516" y="20558"/>
                      <a:pt x="10668" y="19922"/>
                    </a:cubicBezTo>
                    <a:cubicBezTo>
                      <a:pt x="8819" y="18968"/>
                      <a:pt x="6971" y="17063"/>
                      <a:pt x="5175" y="13569"/>
                    </a:cubicBezTo>
                    <a:cubicBezTo>
                      <a:pt x="3380" y="10394"/>
                      <a:pt x="1584" y="6583"/>
                      <a:pt x="0" y="230"/>
                    </a:cubicBez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Shape">
                <a:extLst>
                  <a:ext uri="{FF2B5EF4-FFF2-40B4-BE49-F238E27FC236}">
                    <a16:creationId xmlns:a16="http://schemas.microsoft.com/office/drawing/2014/main" id="{4C46D413-E89C-46A5-8124-49A338E11DA3}"/>
                  </a:ext>
                </a:extLst>
              </p:cNvPr>
              <p:cNvSpPr/>
              <p:nvPr/>
            </p:nvSpPr>
            <p:spPr>
              <a:xfrm>
                <a:off x="5941254" y="4749959"/>
                <a:ext cx="289317" cy="240078"/>
              </a:xfrm>
              <a:custGeom>
                <a:avLst/>
                <a:gdLst/>
                <a:ahLst/>
                <a:cxnLst>
                  <a:cxn ang="0">
                    <a:pos x="wd2" y="hd2"/>
                  </a:cxn>
                  <a:cxn ang="5400000">
                    <a:pos x="wd2" y="hd2"/>
                  </a:cxn>
                  <a:cxn ang="10800000">
                    <a:pos x="wd2" y="hd2"/>
                  </a:cxn>
                  <a:cxn ang="16200000">
                    <a:pos x="wd2" y="hd2"/>
                  </a:cxn>
                </a:cxnLst>
                <a:rect l="0" t="0" r="r" b="b"/>
                <a:pathLst>
                  <a:path w="21235" h="21488" extrusionOk="0">
                    <a:moveTo>
                      <a:pt x="2626" y="0"/>
                    </a:moveTo>
                    <a:cubicBezTo>
                      <a:pt x="2017" y="2679"/>
                      <a:pt x="1612" y="5441"/>
                      <a:pt x="1409" y="8162"/>
                    </a:cubicBezTo>
                    <a:cubicBezTo>
                      <a:pt x="1172" y="10882"/>
                      <a:pt x="1307" y="13603"/>
                      <a:pt x="1814" y="16200"/>
                    </a:cubicBezTo>
                    <a:lnTo>
                      <a:pt x="1273" y="15499"/>
                    </a:lnTo>
                    <a:cubicBezTo>
                      <a:pt x="3741" y="16200"/>
                      <a:pt x="6175" y="16983"/>
                      <a:pt x="8609" y="17807"/>
                    </a:cubicBezTo>
                    <a:cubicBezTo>
                      <a:pt x="11043" y="18632"/>
                      <a:pt x="13510" y="19456"/>
                      <a:pt x="15809" y="19497"/>
                    </a:cubicBezTo>
                    <a:cubicBezTo>
                      <a:pt x="16350" y="19456"/>
                      <a:pt x="16890" y="19374"/>
                      <a:pt x="17228" y="19085"/>
                    </a:cubicBezTo>
                    <a:cubicBezTo>
                      <a:pt x="17567" y="18879"/>
                      <a:pt x="17837" y="18302"/>
                      <a:pt x="18175" y="17643"/>
                    </a:cubicBezTo>
                    <a:cubicBezTo>
                      <a:pt x="18783" y="16365"/>
                      <a:pt x="19257" y="14963"/>
                      <a:pt x="19662" y="13521"/>
                    </a:cubicBezTo>
                    <a:cubicBezTo>
                      <a:pt x="20440" y="10635"/>
                      <a:pt x="20981" y="7626"/>
                      <a:pt x="20913" y="4534"/>
                    </a:cubicBezTo>
                    <a:cubicBezTo>
                      <a:pt x="21420" y="7585"/>
                      <a:pt x="21319" y="10841"/>
                      <a:pt x="20676" y="13892"/>
                    </a:cubicBezTo>
                    <a:cubicBezTo>
                      <a:pt x="20372" y="15417"/>
                      <a:pt x="19967" y="16942"/>
                      <a:pt x="19426" y="18426"/>
                    </a:cubicBezTo>
                    <a:cubicBezTo>
                      <a:pt x="19155" y="19085"/>
                      <a:pt x="18851" y="20034"/>
                      <a:pt x="18074" y="20652"/>
                    </a:cubicBezTo>
                    <a:cubicBezTo>
                      <a:pt x="17364" y="21270"/>
                      <a:pt x="16586" y="21394"/>
                      <a:pt x="15876" y="21476"/>
                    </a:cubicBezTo>
                    <a:cubicBezTo>
                      <a:pt x="13071" y="21600"/>
                      <a:pt x="10603" y="20693"/>
                      <a:pt x="8136" y="19910"/>
                    </a:cubicBezTo>
                    <a:cubicBezTo>
                      <a:pt x="5668" y="19085"/>
                      <a:pt x="3234" y="18261"/>
                      <a:pt x="800" y="17354"/>
                    </a:cubicBezTo>
                    <a:lnTo>
                      <a:pt x="327" y="17189"/>
                    </a:lnTo>
                    <a:lnTo>
                      <a:pt x="259" y="16653"/>
                    </a:lnTo>
                    <a:cubicBezTo>
                      <a:pt x="-180" y="13768"/>
                      <a:pt x="-11" y="10841"/>
                      <a:pt x="395" y="8038"/>
                    </a:cubicBezTo>
                    <a:cubicBezTo>
                      <a:pt x="834" y="5194"/>
                      <a:pt x="1578" y="2473"/>
                      <a:pt x="2626" y="0"/>
                    </a:cubicBez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1" name="Shape">
                <a:extLst>
                  <a:ext uri="{FF2B5EF4-FFF2-40B4-BE49-F238E27FC236}">
                    <a16:creationId xmlns:a16="http://schemas.microsoft.com/office/drawing/2014/main" id="{C6708E9D-C58B-4FBE-9C0C-59B9FAB467AF}"/>
                  </a:ext>
                </a:extLst>
              </p:cNvPr>
              <p:cNvSpPr/>
              <p:nvPr/>
            </p:nvSpPr>
            <p:spPr>
              <a:xfrm>
                <a:off x="5342537" y="5809228"/>
                <a:ext cx="100865" cy="126195"/>
              </a:xfrm>
              <a:custGeom>
                <a:avLst/>
                <a:gdLst/>
                <a:ahLst/>
                <a:cxnLst>
                  <a:cxn ang="0">
                    <a:pos x="wd2" y="hd2"/>
                  </a:cxn>
                  <a:cxn ang="5400000">
                    <a:pos x="wd2" y="hd2"/>
                  </a:cxn>
                  <a:cxn ang="10800000">
                    <a:pos x="wd2" y="hd2"/>
                  </a:cxn>
                  <a:cxn ang="16200000">
                    <a:pos x="wd2" y="hd2"/>
                  </a:cxn>
                </a:cxnLst>
                <a:rect l="0" t="0" r="r" b="b"/>
                <a:pathLst>
                  <a:path w="21600" h="21600" extrusionOk="0">
                    <a:moveTo>
                      <a:pt x="0" y="17579"/>
                    </a:moveTo>
                    <a:cubicBezTo>
                      <a:pt x="2466" y="17106"/>
                      <a:pt x="5129" y="16397"/>
                      <a:pt x="7496" y="15530"/>
                    </a:cubicBezTo>
                    <a:cubicBezTo>
                      <a:pt x="10060" y="14584"/>
                      <a:pt x="11836" y="13559"/>
                      <a:pt x="13414" y="11746"/>
                    </a:cubicBezTo>
                    <a:cubicBezTo>
                      <a:pt x="16570" y="8198"/>
                      <a:pt x="19134" y="4099"/>
                      <a:pt x="21600" y="0"/>
                    </a:cubicBezTo>
                    <a:cubicBezTo>
                      <a:pt x="20022" y="4336"/>
                      <a:pt x="18247" y="8671"/>
                      <a:pt x="15682" y="12850"/>
                    </a:cubicBezTo>
                    <a:cubicBezTo>
                      <a:pt x="14499" y="14978"/>
                      <a:pt x="11934" y="17106"/>
                      <a:pt x="9468" y="18289"/>
                    </a:cubicBezTo>
                    <a:cubicBezTo>
                      <a:pt x="6904" y="19629"/>
                      <a:pt x="4340" y="20654"/>
                      <a:pt x="1479" y="21600"/>
                    </a:cubicBezTo>
                    <a:lnTo>
                      <a:pt x="0" y="17579"/>
                    </a:lnTo>
                    <a:close/>
                  </a:path>
                </a:pathLst>
              </a:custGeom>
              <a:solidFill>
                <a:srgbClr val="E69D7F"/>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pPr>
                <a:endParaRPr kumimoji="0" sz="30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137" name="Rectangle 136">
            <a:extLst>
              <a:ext uri="{FF2B5EF4-FFF2-40B4-BE49-F238E27FC236}">
                <a16:creationId xmlns:a16="http://schemas.microsoft.com/office/drawing/2014/main" id="{588EA4D7-EDA4-445A-A54F-7E4E4C931916}"/>
              </a:ext>
            </a:extLst>
          </p:cNvPr>
          <p:cNvSpPr/>
          <p:nvPr/>
        </p:nvSpPr>
        <p:spPr>
          <a:xfrm>
            <a:off x="3682160" y="208065"/>
            <a:ext cx="1643137" cy="46296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rgbClr val="050607"/>
                </a:solidFill>
              </a:rPr>
              <a:t>CONSUMPTION</a:t>
            </a:r>
          </a:p>
        </p:txBody>
      </p:sp>
      <p:sp>
        <p:nvSpPr>
          <p:cNvPr id="139" name="Rectangle 138">
            <a:extLst>
              <a:ext uri="{FF2B5EF4-FFF2-40B4-BE49-F238E27FC236}">
                <a16:creationId xmlns:a16="http://schemas.microsoft.com/office/drawing/2014/main" id="{AFF3C567-5AB0-45C1-BA00-B1B50FBB6568}"/>
              </a:ext>
            </a:extLst>
          </p:cNvPr>
          <p:cNvSpPr/>
          <p:nvPr/>
        </p:nvSpPr>
        <p:spPr>
          <a:xfrm>
            <a:off x="7246113" y="2928459"/>
            <a:ext cx="1806222" cy="46296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rgbClr val="050607"/>
                </a:solidFill>
              </a:rPr>
              <a:t>UMEMPLOYMENT</a:t>
            </a:r>
          </a:p>
        </p:txBody>
      </p:sp>
      <p:sp>
        <p:nvSpPr>
          <p:cNvPr id="140" name="Rectangle 139">
            <a:extLst>
              <a:ext uri="{FF2B5EF4-FFF2-40B4-BE49-F238E27FC236}">
                <a16:creationId xmlns:a16="http://schemas.microsoft.com/office/drawing/2014/main" id="{B605E5C3-7658-42FD-90BD-7373D434275C}"/>
              </a:ext>
            </a:extLst>
          </p:cNvPr>
          <p:cNvSpPr/>
          <p:nvPr/>
        </p:nvSpPr>
        <p:spPr>
          <a:xfrm>
            <a:off x="6639651" y="1173852"/>
            <a:ext cx="1556237" cy="46296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rgbClr val="050607"/>
                </a:solidFill>
              </a:rPr>
              <a:t>CPI</a:t>
            </a:r>
          </a:p>
        </p:txBody>
      </p:sp>
      <p:sp>
        <p:nvSpPr>
          <p:cNvPr id="141" name="Rectangle 140">
            <a:extLst>
              <a:ext uri="{FF2B5EF4-FFF2-40B4-BE49-F238E27FC236}">
                <a16:creationId xmlns:a16="http://schemas.microsoft.com/office/drawing/2014/main" id="{38BD5B26-E36F-4902-823D-9FF94897C1AB}"/>
              </a:ext>
            </a:extLst>
          </p:cNvPr>
          <p:cNvSpPr/>
          <p:nvPr/>
        </p:nvSpPr>
        <p:spPr>
          <a:xfrm>
            <a:off x="897017" y="1173853"/>
            <a:ext cx="1440872" cy="46296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rgbClr val="050607"/>
                </a:solidFill>
              </a:rPr>
              <a:t>GDP</a:t>
            </a:r>
          </a:p>
        </p:txBody>
      </p:sp>
      <p:sp>
        <p:nvSpPr>
          <p:cNvPr id="142" name="Rectangle 141">
            <a:extLst>
              <a:ext uri="{FF2B5EF4-FFF2-40B4-BE49-F238E27FC236}">
                <a16:creationId xmlns:a16="http://schemas.microsoft.com/office/drawing/2014/main" id="{DB133E22-4A9E-4510-8100-B113C582FC62}"/>
              </a:ext>
            </a:extLst>
          </p:cNvPr>
          <p:cNvSpPr/>
          <p:nvPr/>
        </p:nvSpPr>
        <p:spPr>
          <a:xfrm>
            <a:off x="159969" y="2928458"/>
            <a:ext cx="1440872" cy="46296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rgbClr val="050607"/>
                </a:solidFill>
              </a:rPr>
              <a:t>MONEY SUPPLY</a:t>
            </a:r>
          </a:p>
        </p:txBody>
      </p:sp>
      <p:sp>
        <p:nvSpPr>
          <p:cNvPr id="143" name="TextBox 142">
            <a:extLst>
              <a:ext uri="{FF2B5EF4-FFF2-40B4-BE49-F238E27FC236}">
                <a16:creationId xmlns:a16="http://schemas.microsoft.com/office/drawing/2014/main" id="{6052B38B-00FA-4234-A570-E51A02905A2B}"/>
              </a:ext>
            </a:extLst>
          </p:cNvPr>
          <p:cNvSpPr txBox="1"/>
          <p:nvPr/>
        </p:nvSpPr>
        <p:spPr>
          <a:xfrm>
            <a:off x="5701766" y="1665190"/>
            <a:ext cx="851957" cy="338554"/>
          </a:xfrm>
          <a:prstGeom prst="rect">
            <a:avLst/>
          </a:prstGeom>
          <a:noFill/>
        </p:spPr>
        <p:txBody>
          <a:bodyPr wrap="square" rtlCol="0">
            <a:spAutoFit/>
          </a:bodyPr>
          <a:lstStyle/>
          <a:p>
            <a:r>
              <a:rPr lang="en-IN" sz="1600" dirty="0">
                <a:latin typeface="Calibri" panose="020F0502020204030204" pitchFamily="34" charset="0"/>
                <a:cs typeface="Calibri" panose="020F0502020204030204" pitchFamily="34" charset="0"/>
              </a:rPr>
              <a:t>0.59%</a:t>
            </a:r>
          </a:p>
        </p:txBody>
      </p:sp>
    </p:spTree>
    <p:extLst>
      <p:ext uri="{BB962C8B-B14F-4D97-AF65-F5344CB8AC3E}">
        <p14:creationId xmlns:p14="http://schemas.microsoft.com/office/powerpoint/2010/main" val="31577410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ctrTitle"/>
          </p:nvPr>
        </p:nvSpPr>
        <p:spPr>
          <a:xfrm>
            <a:off x="190500" y="2845960"/>
            <a:ext cx="8953375" cy="117890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sz="5400" dirty="0">
                <a:solidFill>
                  <a:schemeClr val="bg1"/>
                </a:solidFill>
              </a:rPr>
            </a:br>
            <a:r>
              <a:rPr lang="en-IN" sz="5400" dirty="0">
                <a:solidFill>
                  <a:schemeClr val="bg1"/>
                </a:solidFill>
              </a:rPr>
              <a:t>CONCLUSION</a:t>
            </a:r>
            <a:endParaRPr sz="5400" dirty="0">
              <a:solidFill>
                <a:schemeClr val="bg1"/>
              </a:solidFill>
            </a:endParaRPr>
          </a:p>
        </p:txBody>
      </p:sp>
    </p:spTree>
    <p:extLst>
      <p:ext uri="{BB962C8B-B14F-4D97-AF65-F5344CB8AC3E}">
        <p14:creationId xmlns:p14="http://schemas.microsoft.com/office/powerpoint/2010/main" val="26240651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56826D9-A2B5-4FA5-9D18-E92CA23247B0}"/>
              </a:ext>
            </a:extLst>
          </p:cNvPr>
          <p:cNvSpPr/>
          <p:nvPr/>
        </p:nvSpPr>
        <p:spPr>
          <a:xfrm>
            <a:off x="4552327" y="316462"/>
            <a:ext cx="3647276" cy="903215"/>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pic>
        <p:nvPicPr>
          <p:cNvPr id="13" name="Picture 12">
            <a:extLst>
              <a:ext uri="{FF2B5EF4-FFF2-40B4-BE49-F238E27FC236}">
                <a16:creationId xmlns:a16="http://schemas.microsoft.com/office/drawing/2014/main" id="{6E6E9476-CD92-4CDB-BE94-4D515C649097}"/>
              </a:ext>
            </a:extLst>
          </p:cNvPr>
          <p:cNvPicPr>
            <a:picLocks noChangeAspect="1"/>
          </p:cNvPicPr>
          <p:nvPr/>
        </p:nvPicPr>
        <p:blipFill>
          <a:blip r:embed="rId2"/>
          <a:stretch>
            <a:fillRect/>
          </a:stretch>
        </p:blipFill>
        <p:spPr>
          <a:xfrm>
            <a:off x="4207924" y="305688"/>
            <a:ext cx="3980929" cy="881394"/>
          </a:xfrm>
          <a:prstGeom prst="rect">
            <a:avLst/>
          </a:prstGeom>
        </p:spPr>
      </p:pic>
      <p:sp>
        <p:nvSpPr>
          <p:cNvPr id="14" name="Rectangle 13">
            <a:extLst>
              <a:ext uri="{FF2B5EF4-FFF2-40B4-BE49-F238E27FC236}">
                <a16:creationId xmlns:a16="http://schemas.microsoft.com/office/drawing/2014/main" id="{C8B313A6-DAE6-48F4-BEF5-FB7265F4DF8F}"/>
              </a:ext>
            </a:extLst>
          </p:cNvPr>
          <p:cNvSpPr/>
          <p:nvPr/>
        </p:nvSpPr>
        <p:spPr>
          <a:xfrm>
            <a:off x="894301" y="320833"/>
            <a:ext cx="3647276" cy="898844"/>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pic>
        <p:nvPicPr>
          <p:cNvPr id="15" name="Picture 14">
            <a:extLst>
              <a:ext uri="{FF2B5EF4-FFF2-40B4-BE49-F238E27FC236}">
                <a16:creationId xmlns:a16="http://schemas.microsoft.com/office/drawing/2014/main" id="{D8DCA9F6-BA80-4EAC-842E-AFC1FA3CA2B1}"/>
              </a:ext>
            </a:extLst>
          </p:cNvPr>
          <p:cNvPicPr>
            <a:picLocks noChangeAspect="1"/>
          </p:cNvPicPr>
          <p:nvPr/>
        </p:nvPicPr>
        <p:blipFill>
          <a:blip r:embed="rId3"/>
          <a:stretch>
            <a:fillRect/>
          </a:stretch>
        </p:blipFill>
        <p:spPr>
          <a:xfrm>
            <a:off x="637542" y="403042"/>
            <a:ext cx="3891020" cy="784040"/>
          </a:xfrm>
          <a:prstGeom prst="rect">
            <a:avLst/>
          </a:prstGeom>
        </p:spPr>
      </p:pic>
      <p:sp>
        <p:nvSpPr>
          <p:cNvPr id="7" name="Slide Number Placeholder 1">
            <a:extLst>
              <a:ext uri="{FF2B5EF4-FFF2-40B4-BE49-F238E27FC236}">
                <a16:creationId xmlns:a16="http://schemas.microsoft.com/office/drawing/2014/main" id="{2B9B325D-52A1-4DB8-BFE4-4B88E0E753EE}"/>
              </a:ext>
            </a:extLst>
          </p:cNvPr>
          <p:cNvSpPr>
            <a:spLocks noGrp="1"/>
          </p:cNvSpPr>
          <p:nvPr>
            <p:ph type="sldNum" idx="12"/>
          </p:nvPr>
        </p:nvSpPr>
        <p:spPr>
          <a:xfrm>
            <a:off x="8473963" y="4719781"/>
            <a:ext cx="548700" cy="290651"/>
          </a:xfrm>
        </p:spPr>
        <p:txBody>
          <a:bodyPr/>
          <a:lstStyle/>
          <a:p>
            <a:pPr marL="0" lvl="0" indent="0" algn="r" rtl="0">
              <a:spcBef>
                <a:spcPts val="0"/>
              </a:spcBef>
              <a:spcAft>
                <a:spcPts val="0"/>
              </a:spcAft>
              <a:buNone/>
            </a:pPr>
            <a:fld id="{00000000-1234-1234-1234-123412341234}" type="slidenum">
              <a:rPr lang="en" smtClean="0"/>
              <a:t>35</a:t>
            </a:fld>
            <a:endParaRPr lang="en" dirty="0"/>
          </a:p>
        </p:txBody>
      </p:sp>
      <p:sp>
        <p:nvSpPr>
          <p:cNvPr id="3" name="Oval 2">
            <a:extLst>
              <a:ext uri="{FF2B5EF4-FFF2-40B4-BE49-F238E27FC236}">
                <a16:creationId xmlns:a16="http://schemas.microsoft.com/office/drawing/2014/main" id="{FB1E350C-72B1-4D06-BDC0-4F60BF6C86C0}"/>
              </a:ext>
            </a:extLst>
          </p:cNvPr>
          <p:cNvSpPr/>
          <p:nvPr/>
        </p:nvSpPr>
        <p:spPr>
          <a:xfrm>
            <a:off x="6375965" y="615591"/>
            <a:ext cx="1800519" cy="699913"/>
          </a:xfrm>
          <a:prstGeom prst="ellipse">
            <a:avLst/>
          </a:prstGeom>
          <a:solidFill>
            <a:schemeClr val="lt1">
              <a:alpha val="0"/>
            </a:schemeClr>
          </a:solidFill>
          <a:ln w="38100">
            <a:solidFill>
              <a:srgbClr val="FF5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4" name="Picture 3">
            <a:extLst>
              <a:ext uri="{FF2B5EF4-FFF2-40B4-BE49-F238E27FC236}">
                <a16:creationId xmlns:a16="http://schemas.microsoft.com/office/drawing/2014/main" id="{0A56D5C7-266B-4CF7-AFFA-D10DCABCECE7}"/>
              </a:ext>
            </a:extLst>
          </p:cNvPr>
          <p:cNvPicPr>
            <a:picLocks noChangeAspect="1"/>
          </p:cNvPicPr>
          <p:nvPr/>
        </p:nvPicPr>
        <p:blipFill>
          <a:blip r:embed="rId4"/>
          <a:stretch>
            <a:fillRect/>
          </a:stretch>
        </p:blipFill>
        <p:spPr>
          <a:xfrm>
            <a:off x="2159982" y="1602018"/>
            <a:ext cx="4784689" cy="699913"/>
          </a:xfrm>
          <a:prstGeom prst="rect">
            <a:avLst/>
          </a:prstGeom>
          <a:ln w="28575">
            <a:solidFill>
              <a:srgbClr val="FF9900"/>
            </a:solidFill>
          </a:ln>
        </p:spPr>
      </p:pic>
      <p:pic>
        <p:nvPicPr>
          <p:cNvPr id="6" name="Picture 5">
            <a:extLst>
              <a:ext uri="{FF2B5EF4-FFF2-40B4-BE49-F238E27FC236}">
                <a16:creationId xmlns:a16="http://schemas.microsoft.com/office/drawing/2014/main" id="{944AC5A8-0A7A-4942-AD37-E2DBE6DDA841}"/>
              </a:ext>
            </a:extLst>
          </p:cNvPr>
          <p:cNvPicPr>
            <a:picLocks noChangeAspect="1"/>
          </p:cNvPicPr>
          <p:nvPr/>
        </p:nvPicPr>
        <p:blipFill>
          <a:blip r:embed="rId5"/>
          <a:stretch>
            <a:fillRect/>
          </a:stretch>
        </p:blipFill>
        <p:spPr>
          <a:xfrm>
            <a:off x="1406790" y="2758366"/>
            <a:ext cx="6243542" cy="1827879"/>
          </a:xfrm>
          <a:prstGeom prst="rect">
            <a:avLst/>
          </a:prstGeom>
          <a:ln w="28575">
            <a:solidFill>
              <a:srgbClr val="FF9900"/>
            </a:solidFill>
          </a:ln>
        </p:spPr>
      </p:pic>
    </p:spTree>
    <p:extLst>
      <p:ext uri="{BB962C8B-B14F-4D97-AF65-F5344CB8AC3E}">
        <p14:creationId xmlns:p14="http://schemas.microsoft.com/office/powerpoint/2010/main" val="13169175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1">
            <a:extLst>
              <a:ext uri="{FF2B5EF4-FFF2-40B4-BE49-F238E27FC236}">
                <a16:creationId xmlns:a16="http://schemas.microsoft.com/office/drawing/2014/main" id="{EF521A56-4445-4AF4-8AE1-E19533F1482F}"/>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36</a:t>
            </a:fld>
            <a:endParaRPr lang="en" dirty="0"/>
          </a:p>
        </p:txBody>
      </p:sp>
      <p:graphicFrame>
        <p:nvGraphicFramePr>
          <p:cNvPr id="4" name="Chart 3">
            <a:extLst>
              <a:ext uri="{FF2B5EF4-FFF2-40B4-BE49-F238E27FC236}">
                <a16:creationId xmlns:a16="http://schemas.microsoft.com/office/drawing/2014/main" id="{EEAF2270-18BE-4F8A-B6B7-710424C0049A}"/>
              </a:ext>
            </a:extLst>
          </p:cNvPr>
          <p:cNvGraphicFramePr>
            <a:graphicFrameLocks/>
          </p:cNvGraphicFramePr>
          <p:nvPr>
            <p:extLst>
              <p:ext uri="{D42A27DB-BD31-4B8C-83A1-F6EECF244321}">
                <p14:modId xmlns:p14="http://schemas.microsoft.com/office/powerpoint/2010/main" val="4278516064"/>
              </p:ext>
            </p:extLst>
          </p:nvPr>
        </p:nvGraphicFramePr>
        <p:xfrm>
          <a:off x="0" y="0"/>
          <a:ext cx="9144000" cy="51435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316279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5ACD113-C0AD-4B6A-BD7B-DF35A342517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37</a:t>
            </a:fld>
            <a:endParaRPr lang="en"/>
          </a:p>
        </p:txBody>
      </p:sp>
      <p:graphicFrame>
        <p:nvGraphicFramePr>
          <p:cNvPr id="5" name="Chart 4">
            <a:extLst>
              <a:ext uri="{FF2B5EF4-FFF2-40B4-BE49-F238E27FC236}">
                <a16:creationId xmlns:a16="http://schemas.microsoft.com/office/drawing/2014/main" id="{C3D1E5D9-5EDB-4E81-B9EB-ACAFA29C42C7}"/>
              </a:ext>
            </a:extLst>
          </p:cNvPr>
          <p:cNvGraphicFramePr>
            <a:graphicFrameLocks/>
          </p:cNvGraphicFramePr>
          <p:nvPr>
            <p:extLst>
              <p:ext uri="{D42A27DB-BD31-4B8C-83A1-F6EECF244321}">
                <p14:modId xmlns:p14="http://schemas.microsoft.com/office/powerpoint/2010/main" val="3793642452"/>
              </p:ext>
            </p:extLst>
          </p:nvPr>
        </p:nvGraphicFramePr>
        <p:xfrm>
          <a:off x="923731" y="614022"/>
          <a:ext cx="7296538" cy="4239661"/>
        </p:xfrm>
        <a:graphic>
          <a:graphicData uri="http://schemas.openxmlformats.org/drawingml/2006/chart">
            <c:chart xmlns:c="http://schemas.openxmlformats.org/drawingml/2006/chart" xmlns:r="http://schemas.openxmlformats.org/officeDocument/2006/relationships" r:id="rId2"/>
          </a:graphicData>
        </a:graphic>
      </p:graphicFrame>
      <p:cxnSp>
        <p:nvCxnSpPr>
          <p:cNvPr id="7" name="Straight Connector 6">
            <a:extLst>
              <a:ext uri="{FF2B5EF4-FFF2-40B4-BE49-F238E27FC236}">
                <a16:creationId xmlns:a16="http://schemas.microsoft.com/office/drawing/2014/main" id="{520156E4-A2C6-4A13-A850-7102AD4F3007}"/>
              </a:ext>
            </a:extLst>
          </p:cNvPr>
          <p:cNvCxnSpPr/>
          <p:nvPr/>
        </p:nvCxnSpPr>
        <p:spPr>
          <a:xfrm>
            <a:off x="1604865" y="2827176"/>
            <a:ext cx="6176866"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Google Shape;111;p15">
            <a:extLst>
              <a:ext uri="{FF2B5EF4-FFF2-40B4-BE49-F238E27FC236}">
                <a16:creationId xmlns:a16="http://schemas.microsoft.com/office/drawing/2014/main" id="{AC276E17-67FF-4542-A579-7382BF8011A0}"/>
              </a:ext>
            </a:extLst>
          </p:cNvPr>
          <p:cNvSpPr txBox="1">
            <a:spLocks/>
          </p:cNvSpPr>
          <p:nvPr/>
        </p:nvSpPr>
        <p:spPr>
          <a:xfrm>
            <a:off x="732712" y="-14402"/>
            <a:ext cx="7487557" cy="60843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pPr algn="ctr"/>
            <a:br>
              <a:rPr lang="en-IN" sz="2800" dirty="0">
                <a:solidFill>
                  <a:schemeClr val="bg1"/>
                </a:solidFill>
              </a:rPr>
            </a:br>
            <a:r>
              <a:rPr lang="en-IN" dirty="0">
                <a:solidFill>
                  <a:schemeClr val="bg2"/>
                </a:solidFill>
              </a:rPr>
              <a:t>Inflation in India over the years…</a:t>
            </a:r>
          </a:p>
        </p:txBody>
      </p:sp>
    </p:spTree>
    <p:extLst>
      <p:ext uri="{BB962C8B-B14F-4D97-AF65-F5344CB8AC3E}">
        <p14:creationId xmlns:p14="http://schemas.microsoft.com/office/powerpoint/2010/main" val="10631496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05A35BCC-B142-42F9-92EB-9209B6767986}"/>
              </a:ext>
            </a:extLst>
          </p:cNvPr>
          <p:cNvSpPr/>
          <p:nvPr/>
        </p:nvSpPr>
        <p:spPr>
          <a:xfrm>
            <a:off x="258664" y="1066798"/>
            <a:ext cx="8522478" cy="354874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Wingdings" panose="05000000000000000000" pitchFamily="2" charset="2"/>
              <a:buChar char="v"/>
            </a:pPr>
            <a:endParaRPr lang="en-IN" sz="1600" dirty="0">
              <a:solidFill>
                <a:srgbClr val="050607"/>
              </a:solidFill>
            </a:endParaRPr>
          </a:p>
          <a:p>
            <a:pPr marL="285750" indent="-285750">
              <a:buFont typeface="Wingdings" panose="05000000000000000000" pitchFamily="2" charset="2"/>
              <a:buChar char="v"/>
            </a:pPr>
            <a:endParaRPr lang="en-IN" sz="1600" dirty="0">
              <a:solidFill>
                <a:srgbClr val="050607"/>
              </a:solidFill>
            </a:endParaRPr>
          </a:p>
          <a:p>
            <a:endParaRPr lang="en-IN" sz="1600" dirty="0">
              <a:solidFill>
                <a:srgbClr val="050607"/>
              </a:solidFill>
            </a:endParaRPr>
          </a:p>
          <a:p>
            <a:endParaRPr lang="en-IN" sz="1600" dirty="0">
              <a:solidFill>
                <a:srgbClr val="050607"/>
              </a:solidFill>
            </a:endParaRPr>
          </a:p>
          <a:p>
            <a:pPr marL="285750" indent="-285750">
              <a:buFont typeface="Wingdings" panose="05000000000000000000" pitchFamily="2" charset="2"/>
              <a:buChar char="v"/>
            </a:pPr>
            <a:r>
              <a:rPr lang="en-IN" sz="1600" dirty="0">
                <a:solidFill>
                  <a:srgbClr val="050607"/>
                </a:solidFill>
              </a:rPr>
              <a:t>WE USED ONLY ARIMA MODEL FOR FORECASTING CPI FOR ALL THE SELECTED COUNTRIES (EXCEPT INDIA).</a:t>
            </a:r>
          </a:p>
          <a:p>
            <a:pPr marL="285750" indent="-285750">
              <a:buFont typeface="Wingdings" panose="05000000000000000000" pitchFamily="2" charset="2"/>
              <a:buChar char="v"/>
            </a:pPr>
            <a:endParaRPr lang="en-IN" sz="1600" dirty="0">
              <a:solidFill>
                <a:srgbClr val="050607"/>
              </a:solidFill>
            </a:endParaRPr>
          </a:p>
          <a:p>
            <a:pPr marL="285750" indent="-285750">
              <a:buFont typeface="Wingdings" panose="05000000000000000000" pitchFamily="2" charset="2"/>
              <a:buChar char="v"/>
            </a:pPr>
            <a:r>
              <a:rPr lang="en-IN" sz="1600" dirty="0">
                <a:solidFill>
                  <a:srgbClr val="050607"/>
                </a:solidFill>
              </a:rPr>
              <a:t>THE MODEL GIVES AN OVERFIT OF CPI BECAUSE THE DATA WAS ONLY AVAILABLE FROM 1990-2018.</a:t>
            </a:r>
          </a:p>
          <a:p>
            <a:pPr marL="285750" indent="-285750">
              <a:buFont typeface="Wingdings" panose="05000000000000000000" pitchFamily="2" charset="2"/>
              <a:buChar char="v"/>
            </a:pPr>
            <a:endParaRPr lang="en-IN" sz="1600" dirty="0">
              <a:solidFill>
                <a:srgbClr val="050607"/>
              </a:solidFill>
            </a:endParaRPr>
          </a:p>
          <a:p>
            <a:pPr marL="285750" indent="-285750">
              <a:buFont typeface="Wingdings" panose="05000000000000000000" pitchFamily="2" charset="2"/>
              <a:buChar char="v"/>
            </a:pPr>
            <a:r>
              <a:rPr lang="en-IN" sz="1600" dirty="0">
                <a:solidFill>
                  <a:srgbClr val="050607"/>
                </a:solidFill>
              </a:rPr>
              <a:t>GOVERNMENT POLICY CHANGES, DEVALUATION OF CURRENCY, CHANGES IN FACTORS OF REST OF THE WORLD MIGHT AFFECT INFLATION BUT HAVE NOT BEEN CONSIDERED BECAUSE OF THEY ARE IRREGULAR.</a:t>
            </a:r>
          </a:p>
          <a:p>
            <a:pPr marL="285750" indent="-285750">
              <a:buFont typeface="Wingdings" panose="05000000000000000000" pitchFamily="2" charset="2"/>
              <a:buChar char="v"/>
            </a:pPr>
            <a:endParaRPr lang="en-IN" sz="1600" dirty="0">
              <a:solidFill>
                <a:srgbClr val="050607"/>
              </a:solidFill>
            </a:endParaRPr>
          </a:p>
          <a:p>
            <a:pPr marL="285750" indent="-285750">
              <a:buFont typeface="Wingdings" panose="05000000000000000000" pitchFamily="2" charset="2"/>
              <a:buChar char="v"/>
            </a:pPr>
            <a:r>
              <a:rPr lang="en-IN" sz="1600" dirty="0">
                <a:solidFill>
                  <a:srgbClr val="050607"/>
                </a:solidFill>
              </a:rPr>
              <a:t>WE DID NOT DIVIDE THE DATA INTO TRAIN AND TEST AS THE DATA POINTS WERE TOO LESS TO MAINTAIN THE ACCURACY.</a:t>
            </a:r>
          </a:p>
          <a:p>
            <a:endParaRPr lang="en-IN" sz="1600" dirty="0">
              <a:solidFill>
                <a:srgbClr val="050607"/>
              </a:solidFill>
            </a:endParaRPr>
          </a:p>
          <a:p>
            <a:r>
              <a:rPr lang="en-IN" sz="1600" dirty="0">
                <a:solidFill>
                  <a:srgbClr val="050607"/>
                </a:solidFill>
              </a:rPr>
              <a:t> </a:t>
            </a:r>
          </a:p>
          <a:p>
            <a:endParaRPr lang="en-IN" sz="1600" dirty="0">
              <a:solidFill>
                <a:srgbClr val="050607"/>
              </a:solidFill>
            </a:endParaRPr>
          </a:p>
          <a:p>
            <a:pPr marL="285750" indent="-285750">
              <a:buFont typeface="Wingdings" panose="05000000000000000000" pitchFamily="2" charset="2"/>
              <a:buChar char="v"/>
            </a:pPr>
            <a:endParaRPr lang="en-IN" sz="1600" dirty="0">
              <a:solidFill>
                <a:srgbClr val="050607"/>
              </a:solidFill>
            </a:endParaRPr>
          </a:p>
        </p:txBody>
      </p:sp>
      <p:sp>
        <p:nvSpPr>
          <p:cNvPr id="3" name="Title 1">
            <a:extLst>
              <a:ext uri="{FF2B5EF4-FFF2-40B4-BE49-F238E27FC236}">
                <a16:creationId xmlns:a16="http://schemas.microsoft.com/office/drawing/2014/main" id="{788DF492-E64C-4F92-B81D-0802AD657B65}"/>
              </a:ext>
            </a:extLst>
          </p:cNvPr>
          <p:cNvSpPr txBox="1">
            <a:spLocks/>
          </p:cNvSpPr>
          <p:nvPr/>
        </p:nvSpPr>
        <p:spPr>
          <a:xfrm>
            <a:off x="186612" y="-29029"/>
            <a:ext cx="7772400" cy="93617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r>
              <a:rPr lang="en-IN" sz="4400" dirty="0">
                <a:solidFill>
                  <a:schemeClr val="bg2"/>
                </a:solidFill>
              </a:rPr>
              <a:t>LIMITATIONS</a:t>
            </a:r>
          </a:p>
        </p:txBody>
      </p:sp>
    </p:spTree>
    <p:extLst>
      <p:ext uri="{BB962C8B-B14F-4D97-AF65-F5344CB8AC3E}">
        <p14:creationId xmlns:p14="http://schemas.microsoft.com/office/powerpoint/2010/main" val="9981629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6"/>
          <p:cNvSpPr txBox="1">
            <a:spLocks noGrp="1"/>
          </p:cNvSpPr>
          <p:nvPr>
            <p:ph type="body" idx="1"/>
          </p:nvPr>
        </p:nvSpPr>
        <p:spPr>
          <a:xfrm>
            <a:off x="1710425" y="2161800"/>
            <a:ext cx="5723700" cy="819900"/>
          </a:xfrm>
          <a:prstGeom prst="rect">
            <a:avLst/>
          </a:prstGeom>
        </p:spPr>
        <p:txBody>
          <a:bodyPr spcFirstLastPara="1" wrap="square" lIns="91425" tIns="91425" rIns="91425" bIns="91425" anchor="t" anchorCtr="0">
            <a:noAutofit/>
          </a:bodyPr>
          <a:lstStyle/>
          <a:p>
            <a:pPr marL="0" lvl="0" indent="0">
              <a:buNone/>
            </a:pPr>
            <a:r>
              <a:rPr lang="en-IN" sz="2800" dirty="0"/>
              <a:t>It is far better to foresee even without certainty than not to forecast at all.</a:t>
            </a:r>
            <a:endParaRPr sz="2800" dirty="0"/>
          </a:p>
        </p:txBody>
      </p:sp>
      <p:sp>
        <p:nvSpPr>
          <p:cNvPr id="3" name="Slide Number Placeholder 1">
            <a:extLst>
              <a:ext uri="{FF2B5EF4-FFF2-40B4-BE49-F238E27FC236}">
                <a16:creationId xmlns:a16="http://schemas.microsoft.com/office/drawing/2014/main" id="{0F594659-1FA7-4B50-BC71-AA78346D44B7}"/>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39</a:t>
            </a:fld>
            <a:endParaRPr lang="en" dirty="0"/>
          </a:p>
        </p:txBody>
      </p:sp>
    </p:spTree>
    <p:extLst>
      <p:ext uri="{BB962C8B-B14F-4D97-AF65-F5344CB8AC3E}">
        <p14:creationId xmlns:p14="http://schemas.microsoft.com/office/powerpoint/2010/main" val="1078258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81ABDB47-0B4C-4EC5-A5B7-707143D90FA3}"/>
              </a:ext>
            </a:extLst>
          </p:cNvPr>
          <p:cNvSpPr/>
          <p:nvPr/>
        </p:nvSpPr>
        <p:spPr>
          <a:xfrm>
            <a:off x="2429128" y="1698718"/>
            <a:ext cx="3277171" cy="2768709"/>
          </a:xfrm>
          <a:custGeom>
            <a:avLst/>
            <a:gdLst>
              <a:gd name="connsiteX0" fmla="*/ 2270369 w 3277171"/>
              <a:gd name="connsiteY0" fmla="*/ 779 h 2768709"/>
              <a:gd name="connsiteX1" fmla="*/ 3206860 w 3277171"/>
              <a:gd name="connsiteY1" fmla="*/ 1646251 h 2768709"/>
              <a:gd name="connsiteX2" fmla="*/ 462411 w 3277171"/>
              <a:gd name="connsiteY2" fmla="*/ 2502821 h 2768709"/>
              <a:gd name="connsiteX3" fmla="*/ 367552 w 3277171"/>
              <a:gd name="connsiteY3" fmla="*/ 2669851 h 2768709"/>
              <a:gd name="connsiteX4" fmla="*/ 0 w 3277171"/>
              <a:gd name="connsiteY4" fmla="*/ 1771059 h 2768709"/>
              <a:gd name="connsiteX5" fmla="*/ 992716 w 3277171"/>
              <a:gd name="connsiteY5" fmla="*/ 1569047 h 2768709"/>
              <a:gd name="connsiteX6" fmla="*/ 907795 w 3277171"/>
              <a:gd name="connsiteY6" fmla="*/ 1718578 h 2768709"/>
              <a:gd name="connsiteX7" fmla="*/ 2845613 w 3277171"/>
              <a:gd name="connsiteY7" fmla="*/ 1072924 h 2768709"/>
              <a:gd name="connsiteX8" fmla="*/ 1974668 w 3277171"/>
              <a:gd name="connsiteY8" fmla="*/ 39723 h 2768709"/>
              <a:gd name="connsiteX9" fmla="*/ 2270369 w 3277171"/>
              <a:gd name="connsiteY9" fmla="*/ 779 h 2768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77171" h="2768709">
                <a:moveTo>
                  <a:pt x="2270369" y="779"/>
                </a:moveTo>
                <a:cubicBezTo>
                  <a:pt x="2944105" y="29646"/>
                  <a:pt x="3473221" y="856850"/>
                  <a:pt x="3206860" y="1646251"/>
                </a:cubicBezTo>
                <a:cubicBezTo>
                  <a:pt x="2888926" y="2587027"/>
                  <a:pt x="1686093" y="3122032"/>
                  <a:pt x="462411" y="2502821"/>
                </a:cubicBezTo>
                <a:cubicBezTo>
                  <a:pt x="367552" y="2669851"/>
                  <a:pt x="367552" y="2669851"/>
                  <a:pt x="367552" y="2669851"/>
                </a:cubicBezTo>
                <a:lnTo>
                  <a:pt x="0" y="1771059"/>
                </a:lnTo>
                <a:cubicBezTo>
                  <a:pt x="992716" y="1569047"/>
                  <a:pt x="992716" y="1569047"/>
                  <a:pt x="992716" y="1569047"/>
                </a:cubicBezTo>
                <a:cubicBezTo>
                  <a:pt x="907795" y="1718578"/>
                  <a:pt x="907795" y="1718578"/>
                  <a:pt x="907795" y="1718578"/>
                </a:cubicBezTo>
                <a:cubicBezTo>
                  <a:pt x="1708270" y="2065886"/>
                  <a:pt x="2576916" y="1812347"/>
                  <a:pt x="2845613" y="1072924"/>
                </a:cubicBezTo>
                <a:cubicBezTo>
                  <a:pt x="3107330" y="356887"/>
                  <a:pt x="2380803" y="-72550"/>
                  <a:pt x="1974668" y="39723"/>
                </a:cubicBezTo>
                <a:cubicBezTo>
                  <a:pt x="2074921" y="8824"/>
                  <a:pt x="2174121" y="-3345"/>
                  <a:pt x="2270369" y="779"/>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Shape 4">
            <a:extLst>
              <a:ext uri="{FF2B5EF4-FFF2-40B4-BE49-F238E27FC236}">
                <a16:creationId xmlns:a16="http://schemas.microsoft.com/office/drawing/2014/main" id="{81AE5C17-1236-4AED-A5BA-B930C233CB65}"/>
              </a:ext>
            </a:extLst>
          </p:cNvPr>
          <p:cNvSpPr/>
          <p:nvPr/>
        </p:nvSpPr>
        <p:spPr>
          <a:xfrm>
            <a:off x="2429131" y="1703853"/>
            <a:ext cx="3277009" cy="2763569"/>
          </a:xfrm>
          <a:custGeom>
            <a:avLst/>
            <a:gdLst>
              <a:gd name="connsiteX0" fmla="*/ 2281149 w 3277009"/>
              <a:gd name="connsiteY0" fmla="*/ 1787 h 2763569"/>
              <a:gd name="connsiteX1" fmla="*/ 3206869 w 3277009"/>
              <a:gd name="connsiteY1" fmla="*/ 1641095 h 2763569"/>
              <a:gd name="connsiteX2" fmla="*/ 462409 w 3277009"/>
              <a:gd name="connsiteY2" fmla="*/ 2497684 h 2763569"/>
              <a:gd name="connsiteX3" fmla="*/ 367549 w 3277009"/>
              <a:gd name="connsiteY3" fmla="*/ 2664715 h 2763569"/>
              <a:gd name="connsiteX4" fmla="*/ 0 w 3277009"/>
              <a:gd name="connsiteY4" fmla="*/ 1765918 h 2763569"/>
              <a:gd name="connsiteX5" fmla="*/ 2993714 w 3277009"/>
              <a:gd name="connsiteY5" fmla="*/ 1465341 h 2763569"/>
              <a:gd name="connsiteX6" fmla="*/ 1986235 w 3277009"/>
              <a:gd name="connsiteY6" fmla="*/ 32707 h 2763569"/>
              <a:gd name="connsiteX7" fmla="*/ 2281149 w 3277009"/>
              <a:gd name="connsiteY7" fmla="*/ 1787 h 2763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7009" h="2763569">
                <a:moveTo>
                  <a:pt x="2281149" y="1787"/>
                </a:moveTo>
                <a:cubicBezTo>
                  <a:pt x="2951894" y="44772"/>
                  <a:pt x="3470862" y="855863"/>
                  <a:pt x="3206869" y="1641095"/>
                </a:cubicBezTo>
                <a:cubicBezTo>
                  <a:pt x="2888930" y="2581880"/>
                  <a:pt x="1686092" y="3116894"/>
                  <a:pt x="462409" y="2497684"/>
                </a:cubicBezTo>
                <a:cubicBezTo>
                  <a:pt x="367549" y="2664715"/>
                  <a:pt x="367549" y="2664715"/>
                  <a:pt x="367549" y="2664715"/>
                </a:cubicBezTo>
                <a:cubicBezTo>
                  <a:pt x="0" y="1765918"/>
                  <a:pt x="0" y="1765918"/>
                  <a:pt x="0" y="1765918"/>
                </a:cubicBezTo>
                <a:cubicBezTo>
                  <a:pt x="1503261" y="2802678"/>
                  <a:pt x="2626309" y="2260219"/>
                  <a:pt x="2993714" y="1465341"/>
                </a:cubicBezTo>
                <a:cubicBezTo>
                  <a:pt x="3420469" y="540070"/>
                  <a:pt x="2543458" y="-119994"/>
                  <a:pt x="1986235" y="32707"/>
                </a:cubicBezTo>
                <a:cubicBezTo>
                  <a:pt x="2086410" y="5182"/>
                  <a:pt x="2185329" y="-4353"/>
                  <a:pt x="2281149" y="1787"/>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5">
            <a:extLst>
              <a:ext uri="{FF2B5EF4-FFF2-40B4-BE49-F238E27FC236}">
                <a16:creationId xmlns:a16="http://schemas.microsoft.com/office/drawing/2014/main" id="{A0F74EC9-FD46-4CD6-8541-7A5E15610F23}"/>
              </a:ext>
            </a:extLst>
          </p:cNvPr>
          <p:cNvSpPr/>
          <p:nvPr/>
        </p:nvSpPr>
        <p:spPr>
          <a:xfrm>
            <a:off x="3403187" y="431415"/>
            <a:ext cx="3277180" cy="2767622"/>
          </a:xfrm>
          <a:custGeom>
            <a:avLst/>
            <a:gdLst>
              <a:gd name="connsiteX0" fmla="*/ 1698865 w 3277180"/>
              <a:gd name="connsiteY0" fmla="*/ 673 h 2767622"/>
              <a:gd name="connsiteX1" fmla="*/ 2813866 w 3277180"/>
              <a:gd name="connsiteY1" fmla="*/ 267027 h 2767622"/>
              <a:gd name="connsiteX2" fmla="*/ 2908725 w 3277180"/>
              <a:gd name="connsiteY2" fmla="*/ 99998 h 2767622"/>
              <a:gd name="connsiteX3" fmla="*/ 3277180 w 3277180"/>
              <a:gd name="connsiteY3" fmla="*/ 997199 h 2767622"/>
              <a:gd name="connsiteX4" fmla="*/ 2283560 w 3277180"/>
              <a:gd name="connsiteY4" fmla="*/ 1200802 h 2767622"/>
              <a:gd name="connsiteX5" fmla="*/ 2368481 w 3277180"/>
              <a:gd name="connsiteY5" fmla="*/ 1051271 h 2767622"/>
              <a:gd name="connsiteX6" fmla="*/ 429075 w 3277180"/>
              <a:gd name="connsiteY6" fmla="*/ 1696025 h 2767622"/>
              <a:gd name="connsiteX7" fmla="*/ 1300923 w 3277180"/>
              <a:gd name="connsiteY7" fmla="*/ 2727636 h 2767622"/>
              <a:gd name="connsiteX8" fmla="*/ 70319 w 3277180"/>
              <a:gd name="connsiteY8" fmla="*/ 1122009 h 2767622"/>
              <a:gd name="connsiteX9" fmla="*/ 1698865 w 3277180"/>
              <a:gd name="connsiteY9" fmla="*/ 673 h 2767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77180" h="2767622">
                <a:moveTo>
                  <a:pt x="1698865" y="673"/>
                </a:moveTo>
                <a:cubicBezTo>
                  <a:pt x="2050806" y="-8334"/>
                  <a:pt x="2431251" y="72745"/>
                  <a:pt x="2813866" y="267027"/>
                </a:cubicBezTo>
                <a:cubicBezTo>
                  <a:pt x="2908725" y="99998"/>
                  <a:pt x="2908725" y="99998"/>
                  <a:pt x="2908725" y="99998"/>
                </a:cubicBezTo>
                <a:lnTo>
                  <a:pt x="3277180" y="997199"/>
                </a:lnTo>
                <a:cubicBezTo>
                  <a:pt x="2283560" y="1200802"/>
                  <a:pt x="2283560" y="1200802"/>
                  <a:pt x="2283560" y="1200802"/>
                </a:cubicBezTo>
                <a:cubicBezTo>
                  <a:pt x="2368481" y="1051271"/>
                  <a:pt x="2368481" y="1051271"/>
                  <a:pt x="2368481" y="1051271"/>
                </a:cubicBezTo>
                <a:cubicBezTo>
                  <a:pt x="1568006" y="703964"/>
                  <a:pt x="700264" y="955912"/>
                  <a:pt x="429075" y="1696025"/>
                </a:cubicBezTo>
                <a:cubicBezTo>
                  <a:pt x="169849" y="2411374"/>
                  <a:pt x="894787" y="2839908"/>
                  <a:pt x="1300923" y="2727636"/>
                </a:cubicBezTo>
                <a:cubicBezTo>
                  <a:pt x="500483" y="2975730"/>
                  <a:pt x="-234094" y="2024181"/>
                  <a:pt x="70319" y="1122009"/>
                </a:cubicBezTo>
                <a:cubicBezTo>
                  <a:pt x="288278" y="476318"/>
                  <a:pt x="924593" y="20488"/>
                  <a:pt x="1698865" y="673"/>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EBBECB19-33E4-4A2C-A3AC-84FDA7595287}"/>
              </a:ext>
            </a:extLst>
          </p:cNvPr>
          <p:cNvSpPr/>
          <p:nvPr/>
        </p:nvSpPr>
        <p:spPr>
          <a:xfrm>
            <a:off x="3403044" y="431421"/>
            <a:ext cx="3277321" cy="2764321"/>
          </a:xfrm>
          <a:custGeom>
            <a:avLst/>
            <a:gdLst>
              <a:gd name="connsiteX0" fmla="*/ 1699006 w 3277321"/>
              <a:gd name="connsiteY0" fmla="*/ 673 h 2764321"/>
              <a:gd name="connsiteX1" fmla="*/ 2814009 w 3277321"/>
              <a:gd name="connsiteY1" fmla="*/ 267025 h 2764321"/>
              <a:gd name="connsiteX2" fmla="*/ 2908868 w 3277321"/>
              <a:gd name="connsiteY2" fmla="*/ 99993 h 2764321"/>
              <a:gd name="connsiteX3" fmla="*/ 3277321 w 3277321"/>
              <a:gd name="connsiteY3" fmla="*/ 997200 h 2764321"/>
              <a:gd name="connsiteX4" fmla="*/ 283606 w 3277321"/>
              <a:gd name="connsiteY4" fmla="*/ 1297779 h 2764321"/>
              <a:gd name="connsiteX5" fmla="*/ 1290181 w 3277321"/>
              <a:gd name="connsiteY5" fmla="*/ 2732005 h 2764321"/>
              <a:gd name="connsiteX6" fmla="*/ 70451 w 3277321"/>
              <a:gd name="connsiteY6" fmla="*/ 1122025 h 2764321"/>
              <a:gd name="connsiteX7" fmla="*/ 1699006 w 3277321"/>
              <a:gd name="connsiteY7" fmla="*/ 673 h 276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7321" h="2764321">
                <a:moveTo>
                  <a:pt x="1699006" y="673"/>
                </a:moveTo>
                <a:cubicBezTo>
                  <a:pt x="2050949" y="-8335"/>
                  <a:pt x="2431394" y="72742"/>
                  <a:pt x="2814009" y="267025"/>
                </a:cubicBezTo>
                <a:cubicBezTo>
                  <a:pt x="2908868" y="99993"/>
                  <a:pt x="2908868" y="99993"/>
                  <a:pt x="2908868" y="99993"/>
                </a:cubicBezTo>
                <a:cubicBezTo>
                  <a:pt x="3277321" y="997200"/>
                  <a:pt x="3277321" y="997200"/>
                  <a:pt x="3277321" y="997200"/>
                </a:cubicBezTo>
                <a:cubicBezTo>
                  <a:pt x="1774059" y="-39560"/>
                  <a:pt x="649423" y="501998"/>
                  <a:pt x="283606" y="1297779"/>
                </a:cubicBezTo>
                <a:cubicBezTo>
                  <a:pt x="-144053" y="2224642"/>
                  <a:pt x="732958" y="2884706"/>
                  <a:pt x="1290181" y="2732005"/>
                </a:cubicBezTo>
                <a:cubicBezTo>
                  <a:pt x="489681" y="2950618"/>
                  <a:pt x="-232160" y="2021024"/>
                  <a:pt x="70451" y="1122025"/>
                </a:cubicBezTo>
                <a:cubicBezTo>
                  <a:pt x="288414" y="476328"/>
                  <a:pt x="924733" y="20491"/>
                  <a:pt x="1699006" y="673"/>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Graphic 20" descr="Network">
            <a:extLst>
              <a:ext uri="{FF2B5EF4-FFF2-40B4-BE49-F238E27FC236}">
                <a16:creationId xmlns:a16="http://schemas.microsoft.com/office/drawing/2014/main" id="{8C5F83E3-28C3-4259-844E-BD1001B9541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097095" y="1982971"/>
            <a:ext cx="914400" cy="914400"/>
          </a:xfrm>
          <a:prstGeom prst="rect">
            <a:avLst/>
          </a:prstGeom>
        </p:spPr>
      </p:pic>
      <p:sp>
        <p:nvSpPr>
          <p:cNvPr id="25" name="Flowchart: Process 24">
            <a:extLst>
              <a:ext uri="{FF2B5EF4-FFF2-40B4-BE49-F238E27FC236}">
                <a16:creationId xmlns:a16="http://schemas.microsoft.com/office/drawing/2014/main" id="{09186DFA-3C48-4343-93CC-EB5A42E6F432}"/>
              </a:ext>
            </a:extLst>
          </p:cNvPr>
          <p:cNvSpPr/>
          <p:nvPr/>
        </p:nvSpPr>
        <p:spPr>
          <a:xfrm>
            <a:off x="297721" y="2571750"/>
            <a:ext cx="2009553" cy="1309133"/>
          </a:xfrm>
          <a:prstGeom prst="flowChart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dirty="0">
                <a:solidFill>
                  <a:srgbClr val="050607"/>
                </a:solidFill>
              </a:rPr>
              <a:t>CONSUMER PRICE INDEX (CPI)</a:t>
            </a:r>
          </a:p>
        </p:txBody>
      </p:sp>
      <p:sp>
        <p:nvSpPr>
          <p:cNvPr id="26" name="Flowchart: Process 25">
            <a:extLst>
              <a:ext uri="{FF2B5EF4-FFF2-40B4-BE49-F238E27FC236}">
                <a16:creationId xmlns:a16="http://schemas.microsoft.com/office/drawing/2014/main" id="{46E6F267-3CD8-4881-B526-0723C7CA3B7C}"/>
              </a:ext>
            </a:extLst>
          </p:cNvPr>
          <p:cNvSpPr/>
          <p:nvPr/>
        </p:nvSpPr>
        <p:spPr>
          <a:xfrm>
            <a:off x="6834584" y="850605"/>
            <a:ext cx="1962880" cy="1132366"/>
          </a:xfrm>
          <a:prstGeom prst="flowChartProcess">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2400" dirty="0">
                <a:solidFill>
                  <a:srgbClr val="050607"/>
                </a:solidFill>
              </a:rPr>
              <a:t>INFLATION</a:t>
            </a:r>
          </a:p>
        </p:txBody>
      </p:sp>
      <p:sp>
        <p:nvSpPr>
          <p:cNvPr id="9" name="Slide Number Placeholder 1">
            <a:extLst>
              <a:ext uri="{FF2B5EF4-FFF2-40B4-BE49-F238E27FC236}">
                <a16:creationId xmlns:a16="http://schemas.microsoft.com/office/drawing/2014/main" id="{F6F25997-0C97-4AE2-A59B-EFE10371FF5B}"/>
              </a:ext>
            </a:extLst>
          </p:cNvPr>
          <p:cNvSpPr>
            <a:spLocks noGrp="1"/>
          </p:cNvSpPr>
          <p:nvPr>
            <p:ph type="sldNum" idx="12"/>
          </p:nvPr>
        </p:nvSpPr>
        <p:spPr>
          <a:xfrm>
            <a:off x="8480575" y="4718199"/>
            <a:ext cx="548700" cy="313500"/>
          </a:xfrm>
        </p:spPr>
        <p:txBody>
          <a:bodyPr/>
          <a:lstStyle/>
          <a:p>
            <a:pPr marL="0" lvl="0" indent="0" algn="r" rtl="0">
              <a:spcBef>
                <a:spcPts val="0"/>
              </a:spcBef>
              <a:spcAft>
                <a:spcPts val="0"/>
              </a:spcAft>
              <a:buNone/>
            </a:pPr>
            <a:fld id="{00000000-1234-1234-1234-123412341234}" type="slidenum">
              <a:rPr lang="en" smtClean="0"/>
              <a:t>4</a:t>
            </a:fld>
            <a:endParaRPr lang="en" dirty="0"/>
          </a:p>
        </p:txBody>
      </p:sp>
    </p:spTree>
    <p:extLst>
      <p:ext uri="{BB962C8B-B14F-4D97-AF65-F5344CB8AC3E}">
        <p14:creationId xmlns:p14="http://schemas.microsoft.com/office/powerpoint/2010/main" val="2294033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25" grpId="0" animBg="1"/>
      <p:bldP spid="2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F27138F-559F-47D0-AE16-D37BCEDAD85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40</a:t>
            </a:fld>
            <a:endParaRPr lang="en"/>
          </a:p>
        </p:txBody>
      </p:sp>
      <p:sp>
        <p:nvSpPr>
          <p:cNvPr id="5" name="Rectangle 4">
            <a:extLst>
              <a:ext uri="{FF2B5EF4-FFF2-40B4-BE49-F238E27FC236}">
                <a16:creationId xmlns:a16="http://schemas.microsoft.com/office/drawing/2014/main" id="{C334C4BC-B1A7-4D36-B1A7-588F3C5AC610}"/>
              </a:ext>
            </a:extLst>
          </p:cNvPr>
          <p:cNvSpPr/>
          <p:nvPr/>
        </p:nvSpPr>
        <p:spPr>
          <a:xfrm>
            <a:off x="551542" y="1103086"/>
            <a:ext cx="8079273" cy="363013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342900" indent="-342900" algn="just">
              <a:buFont typeface="Wingdings" panose="05000000000000000000" pitchFamily="2" charset="2"/>
              <a:buChar char="v"/>
            </a:pPr>
            <a:r>
              <a:rPr lang="en-IN" sz="2000" dirty="0">
                <a:solidFill>
                  <a:srgbClr val="050607"/>
                </a:solidFill>
              </a:rPr>
              <a:t>The direction for future research should be to study the predictability of CPI as a function of explanatory variables for all the countries. </a:t>
            </a:r>
          </a:p>
          <a:p>
            <a:pPr algn="just"/>
            <a:endParaRPr lang="en-IN" sz="2000" dirty="0">
              <a:solidFill>
                <a:srgbClr val="050607"/>
              </a:solidFill>
            </a:endParaRPr>
          </a:p>
          <a:p>
            <a:pPr marL="342900" indent="-342900" algn="just">
              <a:buFont typeface="Wingdings" panose="05000000000000000000" pitchFamily="2" charset="2"/>
              <a:buChar char="v"/>
            </a:pPr>
            <a:r>
              <a:rPr lang="en-IN" sz="2000" dirty="0">
                <a:solidFill>
                  <a:srgbClr val="050607"/>
                </a:solidFill>
              </a:rPr>
              <a:t>Since money supply is a significant factor in forecasting inflation, if changes in monetary policies by the government might have been incorporated, the results could’ve been even better. Clearly more work is needed to explore these mechanisms.</a:t>
            </a:r>
          </a:p>
          <a:p>
            <a:pPr marL="342900" indent="-342900" algn="just">
              <a:buFont typeface="Wingdings" panose="05000000000000000000" pitchFamily="2" charset="2"/>
              <a:buChar char="v"/>
            </a:pPr>
            <a:endParaRPr lang="en-IN" sz="2000" dirty="0">
              <a:solidFill>
                <a:srgbClr val="050607"/>
              </a:solidFill>
            </a:endParaRPr>
          </a:p>
          <a:p>
            <a:pPr marL="342900" indent="-342900" algn="just">
              <a:buFont typeface="Wingdings" panose="05000000000000000000" pitchFamily="2" charset="2"/>
              <a:buChar char="v"/>
            </a:pPr>
            <a:r>
              <a:rPr lang="en-IN" sz="2000" dirty="0">
                <a:solidFill>
                  <a:srgbClr val="050607"/>
                </a:solidFill>
              </a:rPr>
              <a:t>Looking further into cointegration for other variables.</a:t>
            </a:r>
          </a:p>
        </p:txBody>
      </p:sp>
      <p:sp>
        <p:nvSpPr>
          <p:cNvPr id="6" name="Title 1">
            <a:extLst>
              <a:ext uri="{FF2B5EF4-FFF2-40B4-BE49-F238E27FC236}">
                <a16:creationId xmlns:a16="http://schemas.microsoft.com/office/drawing/2014/main" id="{3EA2807E-4F75-44A4-BBEF-36DC3B1BD1F0}"/>
              </a:ext>
            </a:extLst>
          </p:cNvPr>
          <p:cNvSpPr txBox="1">
            <a:spLocks/>
          </p:cNvSpPr>
          <p:nvPr/>
        </p:nvSpPr>
        <p:spPr>
          <a:xfrm>
            <a:off x="424539" y="-36285"/>
            <a:ext cx="3719289" cy="101328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r>
              <a:rPr lang="en-IN" sz="3600" dirty="0">
                <a:solidFill>
                  <a:schemeClr val="bg2"/>
                </a:solidFill>
              </a:rPr>
              <a:t>FUTURE SCOPE</a:t>
            </a:r>
          </a:p>
        </p:txBody>
      </p:sp>
    </p:spTree>
    <p:extLst>
      <p:ext uri="{BB962C8B-B14F-4D97-AF65-F5344CB8AC3E}">
        <p14:creationId xmlns:p14="http://schemas.microsoft.com/office/powerpoint/2010/main" val="29109498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4"/>
          <p:cNvSpPr txBox="1">
            <a:spLocks noGrp="1"/>
          </p:cNvSpPr>
          <p:nvPr>
            <p:ph type="ctrTitle" idx="4294967295"/>
          </p:nvPr>
        </p:nvSpPr>
        <p:spPr>
          <a:xfrm>
            <a:off x="916025" y="726094"/>
            <a:ext cx="5690048" cy="146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2"/>
                </a:solidFill>
              </a:rPr>
              <a:t>Thank </a:t>
            </a:r>
            <a:r>
              <a:rPr lang="en-IN" sz="6000" dirty="0">
                <a:solidFill>
                  <a:schemeClr val="accent2"/>
                </a:solidFill>
              </a:rPr>
              <a:t>You!</a:t>
            </a:r>
            <a:endParaRPr sz="6000" dirty="0">
              <a:solidFill>
                <a:schemeClr val="accent2"/>
              </a:solidFill>
            </a:endParaRPr>
          </a:p>
        </p:txBody>
      </p:sp>
      <p:sp>
        <p:nvSpPr>
          <p:cNvPr id="336" name="Google Shape;336;p34"/>
          <p:cNvSpPr txBox="1">
            <a:spLocks noGrp="1"/>
          </p:cNvSpPr>
          <p:nvPr>
            <p:ph type="body" idx="4294967295"/>
          </p:nvPr>
        </p:nvSpPr>
        <p:spPr>
          <a:xfrm>
            <a:off x="916024" y="2665046"/>
            <a:ext cx="7451461" cy="2089560"/>
          </a:xfrm>
          <a:prstGeom prst="rect">
            <a:avLst/>
          </a:prstGeom>
        </p:spPr>
        <p:txBody>
          <a:bodyPr spcFirstLastPara="1" wrap="square" lIns="91425" tIns="91425" rIns="91425" bIns="91425" anchor="t" anchorCtr="0">
            <a:noAutofit/>
          </a:bodyPr>
          <a:lstStyle/>
          <a:p>
            <a:pPr marL="0" lvl="0" indent="0" algn="r" rtl="0">
              <a:spcBef>
                <a:spcPts val="600"/>
              </a:spcBef>
              <a:spcAft>
                <a:spcPts val="0"/>
              </a:spcAft>
              <a:buNone/>
            </a:pPr>
            <a:r>
              <a:rPr lang="en-IN" sz="2000" dirty="0">
                <a:solidFill>
                  <a:schemeClr val="lt1"/>
                </a:solidFill>
              </a:rPr>
              <a:t>Presented By:</a:t>
            </a:r>
          </a:p>
          <a:p>
            <a:pPr marL="0" lvl="0" indent="0" algn="r" rtl="0">
              <a:spcBef>
                <a:spcPts val="600"/>
              </a:spcBef>
              <a:spcAft>
                <a:spcPts val="0"/>
              </a:spcAft>
              <a:buNone/>
            </a:pPr>
            <a:r>
              <a:rPr lang="en-IN" sz="2000" dirty="0">
                <a:solidFill>
                  <a:schemeClr val="lt1"/>
                </a:solidFill>
              </a:rPr>
              <a:t>Misha Jain (A010) </a:t>
            </a:r>
          </a:p>
          <a:p>
            <a:pPr marL="0" lvl="0" indent="0" algn="r">
              <a:buNone/>
            </a:pPr>
            <a:r>
              <a:rPr lang="en-IN" sz="2000" dirty="0">
                <a:solidFill>
                  <a:schemeClr val="lt1"/>
                </a:solidFill>
              </a:rPr>
              <a:t>Shrey Jain (A011) </a:t>
            </a:r>
          </a:p>
          <a:p>
            <a:pPr marL="0" indent="0" algn="r">
              <a:buNone/>
            </a:pPr>
            <a:r>
              <a:rPr lang="en-IN" sz="2000" dirty="0">
                <a:solidFill>
                  <a:schemeClr val="lt1"/>
                </a:solidFill>
              </a:rPr>
              <a:t>Naman Mehta (A020) </a:t>
            </a:r>
          </a:p>
          <a:p>
            <a:pPr marL="0" indent="0" algn="r">
              <a:buNone/>
            </a:pPr>
            <a:r>
              <a:rPr lang="en-IN" sz="2000" dirty="0">
                <a:solidFill>
                  <a:schemeClr val="lt1"/>
                </a:solidFill>
              </a:rPr>
              <a:t>Prachee Talwar (A030) </a:t>
            </a:r>
          </a:p>
          <a:p>
            <a:pPr marL="0" lvl="0" indent="0" algn="r" rtl="0">
              <a:spcBef>
                <a:spcPts val="600"/>
              </a:spcBef>
              <a:spcAft>
                <a:spcPts val="0"/>
              </a:spcAft>
              <a:buNone/>
            </a:pPr>
            <a:endParaRPr lang="en-IN" sz="2000" dirty="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Freeform 9">
            <a:extLst>
              <a:ext uri="{FF2B5EF4-FFF2-40B4-BE49-F238E27FC236}">
                <a16:creationId xmlns:a16="http://schemas.microsoft.com/office/drawing/2014/main" id="{39CD2173-7426-45DF-9A09-074EF5B17EC0}"/>
              </a:ext>
            </a:extLst>
          </p:cNvPr>
          <p:cNvSpPr>
            <a:spLocks/>
          </p:cNvSpPr>
          <p:nvPr/>
        </p:nvSpPr>
        <p:spPr bwMode="auto">
          <a:xfrm>
            <a:off x="3706172" y="2581789"/>
            <a:ext cx="1199347" cy="1387816"/>
          </a:xfrm>
          <a:custGeom>
            <a:avLst/>
            <a:gdLst>
              <a:gd name="T0" fmla="*/ 2398 w 2398"/>
              <a:gd name="T1" fmla="*/ 0 h 2774"/>
              <a:gd name="T2" fmla="*/ 1249 w 2398"/>
              <a:gd name="T3" fmla="*/ 2774 h 2774"/>
              <a:gd name="T4" fmla="*/ 0 w 2398"/>
              <a:gd name="T5" fmla="*/ 1526 h 2774"/>
              <a:gd name="T6" fmla="*/ 632 w 2398"/>
              <a:gd name="T7" fmla="*/ 0 h 2774"/>
              <a:gd name="T8" fmla="*/ 2398 w 2398"/>
              <a:gd name="T9" fmla="*/ 0 h 2774"/>
            </a:gdLst>
            <a:ahLst/>
            <a:cxnLst>
              <a:cxn ang="0">
                <a:pos x="T0" y="T1"/>
              </a:cxn>
              <a:cxn ang="0">
                <a:pos x="T2" y="T3"/>
              </a:cxn>
              <a:cxn ang="0">
                <a:pos x="T4" y="T5"/>
              </a:cxn>
              <a:cxn ang="0">
                <a:pos x="T6" y="T7"/>
              </a:cxn>
              <a:cxn ang="0">
                <a:pos x="T8" y="T9"/>
              </a:cxn>
            </a:cxnLst>
            <a:rect l="0" t="0" r="r" b="b"/>
            <a:pathLst>
              <a:path w="2398" h="2774">
                <a:moveTo>
                  <a:pt x="2398" y="0"/>
                </a:moveTo>
                <a:cubicBezTo>
                  <a:pt x="2398" y="1040"/>
                  <a:pt x="1985" y="2038"/>
                  <a:pt x="1249" y="2774"/>
                </a:cubicBezTo>
                <a:lnTo>
                  <a:pt x="0" y="1526"/>
                </a:lnTo>
                <a:cubicBezTo>
                  <a:pt x="405" y="1121"/>
                  <a:pt x="632" y="572"/>
                  <a:pt x="632" y="0"/>
                </a:cubicBezTo>
                <a:lnTo>
                  <a:pt x="2398" y="0"/>
                </a:lnTo>
                <a:close/>
              </a:path>
            </a:pathLst>
          </a:custGeom>
          <a:solidFill>
            <a:srgbClr val="A2B969"/>
          </a:solidFill>
          <a:ln w="0">
            <a:noFill/>
            <a:prstDash val="solid"/>
            <a:round/>
            <a:headEnd/>
            <a:tailEnd/>
          </a:ln>
        </p:spPr>
        <p:txBody>
          <a:bodyPr vert="horz" wrap="square" lIns="91440" tIns="45720" rIns="91440" bIns="274320" numCol="1"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3200" b="1" kern="1200" dirty="0">
                <a:solidFill>
                  <a:prstClr val="white"/>
                </a:solidFill>
                <a:effectLst>
                  <a:outerShdw blurRad="38100" dist="38100" dir="2700000" algn="tl">
                    <a:srgbClr val="000000">
                      <a:alpha val="43137"/>
                    </a:srgbClr>
                  </a:outerShdw>
                </a:effectLst>
                <a:latin typeface="Calibri" panose="020F0502020204030204"/>
                <a:ea typeface="+mn-ea"/>
                <a:cs typeface="+mn-cs"/>
              </a:rPr>
              <a:t>1992</a:t>
            </a:r>
            <a:endParaRPr kumimoji="0" lang="en-US" sz="32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endParaRPr>
          </a:p>
        </p:txBody>
      </p:sp>
      <p:sp>
        <p:nvSpPr>
          <p:cNvPr id="52" name="Freeform 11">
            <a:extLst>
              <a:ext uri="{FF2B5EF4-FFF2-40B4-BE49-F238E27FC236}">
                <a16:creationId xmlns:a16="http://schemas.microsoft.com/office/drawing/2014/main" id="{F2AD25C7-3580-48E4-9645-815B0819D5D6}"/>
              </a:ext>
            </a:extLst>
          </p:cNvPr>
          <p:cNvSpPr>
            <a:spLocks/>
          </p:cNvSpPr>
          <p:nvPr/>
        </p:nvSpPr>
        <p:spPr bwMode="auto">
          <a:xfrm>
            <a:off x="2837257" y="3450703"/>
            <a:ext cx="1387816" cy="1200571"/>
          </a:xfrm>
          <a:custGeom>
            <a:avLst/>
            <a:gdLst>
              <a:gd name="T0" fmla="*/ 2774 w 2774"/>
              <a:gd name="T1" fmla="*/ 1249 h 2398"/>
              <a:gd name="T2" fmla="*/ 0 w 2774"/>
              <a:gd name="T3" fmla="*/ 2398 h 2398"/>
              <a:gd name="T4" fmla="*/ 0 w 2774"/>
              <a:gd name="T5" fmla="*/ 632 h 2398"/>
              <a:gd name="T6" fmla="*/ 1526 w 2774"/>
              <a:gd name="T7" fmla="*/ 0 h 2398"/>
              <a:gd name="T8" fmla="*/ 2774 w 2774"/>
              <a:gd name="T9" fmla="*/ 1249 h 2398"/>
            </a:gdLst>
            <a:ahLst/>
            <a:cxnLst>
              <a:cxn ang="0">
                <a:pos x="T0" y="T1"/>
              </a:cxn>
              <a:cxn ang="0">
                <a:pos x="T2" y="T3"/>
              </a:cxn>
              <a:cxn ang="0">
                <a:pos x="T4" y="T5"/>
              </a:cxn>
              <a:cxn ang="0">
                <a:pos x="T6" y="T7"/>
              </a:cxn>
              <a:cxn ang="0">
                <a:pos x="T8" y="T9"/>
              </a:cxn>
            </a:cxnLst>
            <a:rect l="0" t="0" r="r" b="b"/>
            <a:pathLst>
              <a:path w="2774" h="2398">
                <a:moveTo>
                  <a:pt x="2774" y="1249"/>
                </a:moveTo>
                <a:cubicBezTo>
                  <a:pt x="2038" y="1985"/>
                  <a:pt x="1040" y="2398"/>
                  <a:pt x="0" y="2398"/>
                </a:cubicBezTo>
                <a:lnTo>
                  <a:pt x="0" y="632"/>
                </a:lnTo>
                <a:cubicBezTo>
                  <a:pt x="572" y="632"/>
                  <a:pt x="1121" y="405"/>
                  <a:pt x="1526" y="0"/>
                </a:cubicBezTo>
                <a:lnTo>
                  <a:pt x="2774" y="1249"/>
                </a:lnTo>
                <a:close/>
              </a:path>
            </a:pathLst>
          </a:custGeom>
          <a:solidFill>
            <a:srgbClr val="4CC1EF"/>
          </a:solidFill>
          <a:ln w="0">
            <a:noFill/>
            <a:prstDash val="solid"/>
            <a:round/>
            <a:headEnd/>
            <a:tailEnd/>
          </a:ln>
        </p:spPr>
        <p:txBody>
          <a:bodyPr vert="horz" wrap="square" lIns="91440" tIns="45720" rIns="365760" bIns="45720" numCol="1"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3600" b="1" kern="1200" dirty="0">
                <a:solidFill>
                  <a:prstClr val="white"/>
                </a:solidFill>
                <a:effectLst>
                  <a:outerShdw blurRad="38100" dist="38100" dir="2700000" algn="tl">
                    <a:srgbClr val="000000">
                      <a:alpha val="43137"/>
                    </a:srgbClr>
                  </a:outerShdw>
                </a:effectLst>
                <a:latin typeface="Calibri" panose="020F0502020204030204"/>
                <a:ea typeface="+mn-ea"/>
                <a:cs typeface="+mn-cs"/>
              </a:rPr>
              <a:t>1991</a:t>
            </a:r>
            <a:endParaRPr kumimoji="0" lang="en-US" sz="36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endParaRPr>
          </a:p>
        </p:txBody>
      </p:sp>
      <p:sp>
        <p:nvSpPr>
          <p:cNvPr id="53" name="Freeform 13">
            <a:extLst>
              <a:ext uri="{FF2B5EF4-FFF2-40B4-BE49-F238E27FC236}">
                <a16:creationId xmlns:a16="http://schemas.microsoft.com/office/drawing/2014/main" id="{1E48B9EE-640F-43E9-BF55-003BA53DAFC3}"/>
              </a:ext>
            </a:extLst>
          </p:cNvPr>
          <p:cNvSpPr>
            <a:spLocks/>
          </p:cNvSpPr>
          <p:nvPr/>
        </p:nvSpPr>
        <p:spPr bwMode="auto">
          <a:xfrm>
            <a:off x="1298911" y="3450703"/>
            <a:ext cx="1387816" cy="1200571"/>
          </a:xfrm>
          <a:custGeom>
            <a:avLst/>
            <a:gdLst>
              <a:gd name="T0" fmla="*/ 2774 w 2774"/>
              <a:gd name="T1" fmla="*/ 2398 h 2398"/>
              <a:gd name="T2" fmla="*/ 0 w 2774"/>
              <a:gd name="T3" fmla="*/ 1249 h 2398"/>
              <a:gd name="T4" fmla="*/ 1248 w 2774"/>
              <a:gd name="T5" fmla="*/ 0 h 2398"/>
              <a:gd name="T6" fmla="*/ 2774 w 2774"/>
              <a:gd name="T7" fmla="*/ 632 h 2398"/>
              <a:gd name="T8" fmla="*/ 2774 w 2774"/>
              <a:gd name="T9" fmla="*/ 2398 h 2398"/>
            </a:gdLst>
            <a:ahLst/>
            <a:cxnLst>
              <a:cxn ang="0">
                <a:pos x="T0" y="T1"/>
              </a:cxn>
              <a:cxn ang="0">
                <a:pos x="T2" y="T3"/>
              </a:cxn>
              <a:cxn ang="0">
                <a:pos x="T4" y="T5"/>
              </a:cxn>
              <a:cxn ang="0">
                <a:pos x="T6" y="T7"/>
              </a:cxn>
              <a:cxn ang="0">
                <a:pos x="T8" y="T9"/>
              </a:cxn>
            </a:cxnLst>
            <a:rect l="0" t="0" r="r" b="b"/>
            <a:pathLst>
              <a:path w="2774" h="2398">
                <a:moveTo>
                  <a:pt x="2774" y="2398"/>
                </a:moveTo>
                <a:cubicBezTo>
                  <a:pt x="1734" y="2398"/>
                  <a:pt x="735" y="1985"/>
                  <a:pt x="0" y="1249"/>
                </a:cubicBezTo>
                <a:lnTo>
                  <a:pt x="1248" y="0"/>
                </a:lnTo>
                <a:cubicBezTo>
                  <a:pt x="1653" y="405"/>
                  <a:pt x="2202" y="632"/>
                  <a:pt x="2774" y="632"/>
                </a:cubicBezTo>
                <a:lnTo>
                  <a:pt x="2774" y="2398"/>
                </a:lnTo>
                <a:close/>
              </a:path>
            </a:pathLst>
          </a:custGeom>
          <a:solidFill>
            <a:srgbClr val="3A5C84"/>
          </a:solidFill>
          <a:ln w="0">
            <a:noFill/>
            <a:prstDash val="solid"/>
            <a:round/>
            <a:headEnd/>
            <a:tailEnd/>
          </a:ln>
        </p:spPr>
        <p:txBody>
          <a:bodyPr vert="horz" wrap="square" lIns="274320" tIns="45720" rIns="91440" bIns="45720" numCol="1"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rPr>
              <a:t>1990</a:t>
            </a:r>
          </a:p>
        </p:txBody>
      </p:sp>
      <p:sp>
        <p:nvSpPr>
          <p:cNvPr id="54" name="Freeform 5">
            <a:extLst>
              <a:ext uri="{FF2B5EF4-FFF2-40B4-BE49-F238E27FC236}">
                <a16:creationId xmlns:a16="http://schemas.microsoft.com/office/drawing/2014/main" id="{7A1D10B2-4093-4906-9E34-5B06FCDAD7BB}"/>
              </a:ext>
            </a:extLst>
          </p:cNvPr>
          <p:cNvSpPr>
            <a:spLocks/>
          </p:cNvSpPr>
          <p:nvPr/>
        </p:nvSpPr>
        <p:spPr bwMode="auto">
          <a:xfrm>
            <a:off x="6251724" y="360549"/>
            <a:ext cx="1387816" cy="1200571"/>
          </a:xfrm>
          <a:custGeom>
            <a:avLst/>
            <a:gdLst>
              <a:gd name="T0" fmla="*/ 0 w 2774"/>
              <a:gd name="T1" fmla="*/ 0 h 2398"/>
              <a:gd name="T2" fmla="*/ 2774 w 2774"/>
              <a:gd name="T3" fmla="*/ 1149 h 2398"/>
              <a:gd name="T4" fmla="*/ 1526 w 2774"/>
              <a:gd name="T5" fmla="*/ 2398 h 2398"/>
              <a:gd name="T6" fmla="*/ 0 w 2774"/>
              <a:gd name="T7" fmla="*/ 1766 h 2398"/>
              <a:gd name="T8" fmla="*/ 0 w 2774"/>
              <a:gd name="T9" fmla="*/ 0 h 2398"/>
            </a:gdLst>
            <a:ahLst/>
            <a:cxnLst>
              <a:cxn ang="0">
                <a:pos x="T0" y="T1"/>
              </a:cxn>
              <a:cxn ang="0">
                <a:pos x="T2" y="T3"/>
              </a:cxn>
              <a:cxn ang="0">
                <a:pos x="T4" y="T5"/>
              </a:cxn>
              <a:cxn ang="0">
                <a:pos x="T6" y="T7"/>
              </a:cxn>
              <a:cxn ang="0">
                <a:pos x="T8" y="T9"/>
              </a:cxn>
            </a:cxnLst>
            <a:rect l="0" t="0" r="r" b="b"/>
            <a:pathLst>
              <a:path w="2774" h="2398">
                <a:moveTo>
                  <a:pt x="0" y="0"/>
                </a:moveTo>
                <a:cubicBezTo>
                  <a:pt x="1040" y="0"/>
                  <a:pt x="2038" y="413"/>
                  <a:pt x="2774" y="1149"/>
                </a:cubicBezTo>
                <a:lnTo>
                  <a:pt x="1526" y="2398"/>
                </a:lnTo>
                <a:cubicBezTo>
                  <a:pt x="1121" y="1993"/>
                  <a:pt x="572" y="1766"/>
                  <a:pt x="0" y="1766"/>
                </a:cubicBezTo>
                <a:lnTo>
                  <a:pt x="0" y="0"/>
                </a:lnTo>
                <a:close/>
              </a:path>
            </a:pathLst>
          </a:custGeom>
          <a:solidFill>
            <a:srgbClr val="C13018"/>
          </a:solidFill>
          <a:ln w="0">
            <a:noFill/>
            <a:prstDash val="solid"/>
            <a:round/>
            <a:headEnd/>
            <a:tailEnd/>
          </a:ln>
        </p:spPr>
        <p:txBody>
          <a:bodyPr vert="horz" wrap="square" lIns="91440" tIns="45720" rIns="365760" bIns="45720" numCol="1"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rPr>
              <a:t>2018</a:t>
            </a:r>
          </a:p>
        </p:txBody>
      </p:sp>
      <p:sp>
        <p:nvSpPr>
          <p:cNvPr id="55" name="Freeform 17">
            <a:extLst>
              <a:ext uri="{FF2B5EF4-FFF2-40B4-BE49-F238E27FC236}">
                <a16:creationId xmlns:a16="http://schemas.microsoft.com/office/drawing/2014/main" id="{9438FCEF-D60E-47BC-96F2-87BE19982CDA}"/>
              </a:ext>
            </a:extLst>
          </p:cNvPr>
          <p:cNvSpPr>
            <a:spLocks/>
          </p:cNvSpPr>
          <p:nvPr/>
        </p:nvSpPr>
        <p:spPr bwMode="auto">
          <a:xfrm>
            <a:off x="4031709" y="1042219"/>
            <a:ext cx="1199347" cy="1389040"/>
          </a:xfrm>
          <a:custGeom>
            <a:avLst/>
            <a:gdLst>
              <a:gd name="T0" fmla="*/ 0 w 2398"/>
              <a:gd name="T1" fmla="*/ 2774 h 2774"/>
              <a:gd name="T2" fmla="*/ 1149 w 2398"/>
              <a:gd name="T3" fmla="*/ 0 h 2774"/>
              <a:gd name="T4" fmla="*/ 2398 w 2398"/>
              <a:gd name="T5" fmla="*/ 1248 h 2774"/>
              <a:gd name="T6" fmla="*/ 1766 w 2398"/>
              <a:gd name="T7" fmla="*/ 2774 h 2774"/>
              <a:gd name="T8" fmla="*/ 0 w 2398"/>
              <a:gd name="T9" fmla="*/ 2774 h 2774"/>
            </a:gdLst>
            <a:ahLst/>
            <a:cxnLst>
              <a:cxn ang="0">
                <a:pos x="T0" y="T1"/>
              </a:cxn>
              <a:cxn ang="0">
                <a:pos x="T2" y="T3"/>
              </a:cxn>
              <a:cxn ang="0">
                <a:pos x="T4" y="T5"/>
              </a:cxn>
              <a:cxn ang="0">
                <a:pos x="T6" y="T7"/>
              </a:cxn>
              <a:cxn ang="0">
                <a:pos x="T8" y="T9"/>
              </a:cxn>
            </a:cxnLst>
            <a:rect l="0" t="0" r="r" b="b"/>
            <a:pathLst>
              <a:path w="2398" h="2774">
                <a:moveTo>
                  <a:pt x="0" y="2774"/>
                </a:moveTo>
                <a:cubicBezTo>
                  <a:pt x="0" y="1734"/>
                  <a:pt x="413" y="735"/>
                  <a:pt x="1149" y="0"/>
                </a:cubicBezTo>
                <a:lnTo>
                  <a:pt x="2398" y="1248"/>
                </a:lnTo>
                <a:cubicBezTo>
                  <a:pt x="1993" y="1653"/>
                  <a:pt x="1766" y="2202"/>
                  <a:pt x="1766" y="2774"/>
                </a:cubicBezTo>
                <a:lnTo>
                  <a:pt x="0" y="2774"/>
                </a:lnTo>
                <a:close/>
              </a:path>
            </a:pathLst>
          </a:custGeom>
          <a:solidFill>
            <a:srgbClr val="FFCC4C"/>
          </a:solidFill>
          <a:ln w="0">
            <a:noFill/>
            <a:prstDash val="solid"/>
            <a:round/>
            <a:headEnd/>
            <a:tailEnd/>
          </a:ln>
        </p:spPr>
        <p:txBody>
          <a:bodyPr vert="horz" wrap="square" lIns="91440" tIns="274320" rIns="91440" bIns="45720" numCol="1"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endParaRPr>
          </a:p>
        </p:txBody>
      </p:sp>
      <p:sp>
        <p:nvSpPr>
          <p:cNvPr id="56" name="Freeform 19">
            <a:extLst>
              <a:ext uri="{FF2B5EF4-FFF2-40B4-BE49-F238E27FC236}">
                <a16:creationId xmlns:a16="http://schemas.microsoft.com/office/drawing/2014/main" id="{82CC58D0-EF85-4124-935A-8BF7C946744B}"/>
              </a:ext>
            </a:extLst>
          </p:cNvPr>
          <p:cNvSpPr>
            <a:spLocks/>
          </p:cNvSpPr>
          <p:nvPr/>
        </p:nvSpPr>
        <p:spPr bwMode="auto">
          <a:xfrm>
            <a:off x="4713378" y="360549"/>
            <a:ext cx="1387816" cy="1200571"/>
          </a:xfrm>
          <a:custGeom>
            <a:avLst/>
            <a:gdLst>
              <a:gd name="T0" fmla="*/ 0 w 2774"/>
              <a:gd name="T1" fmla="*/ 1149 h 2398"/>
              <a:gd name="T2" fmla="*/ 2774 w 2774"/>
              <a:gd name="T3" fmla="*/ 0 h 2398"/>
              <a:gd name="T4" fmla="*/ 2774 w 2774"/>
              <a:gd name="T5" fmla="*/ 1766 h 2398"/>
              <a:gd name="T6" fmla="*/ 1248 w 2774"/>
              <a:gd name="T7" fmla="*/ 2398 h 2398"/>
              <a:gd name="T8" fmla="*/ 0 w 2774"/>
              <a:gd name="T9" fmla="*/ 1149 h 2398"/>
            </a:gdLst>
            <a:ahLst/>
            <a:cxnLst>
              <a:cxn ang="0">
                <a:pos x="T0" y="T1"/>
              </a:cxn>
              <a:cxn ang="0">
                <a:pos x="T2" y="T3"/>
              </a:cxn>
              <a:cxn ang="0">
                <a:pos x="T4" y="T5"/>
              </a:cxn>
              <a:cxn ang="0">
                <a:pos x="T6" y="T7"/>
              </a:cxn>
              <a:cxn ang="0">
                <a:pos x="T8" y="T9"/>
              </a:cxn>
            </a:cxnLst>
            <a:rect l="0" t="0" r="r" b="b"/>
            <a:pathLst>
              <a:path w="2774" h="2398">
                <a:moveTo>
                  <a:pt x="0" y="1149"/>
                </a:moveTo>
                <a:cubicBezTo>
                  <a:pt x="735" y="413"/>
                  <a:pt x="1734" y="0"/>
                  <a:pt x="2774" y="0"/>
                </a:cubicBezTo>
                <a:lnTo>
                  <a:pt x="2774" y="1766"/>
                </a:lnTo>
                <a:cubicBezTo>
                  <a:pt x="2202" y="1766"/>
                  <a:pt x="1653" y="1993"/>
                  <a:pt x="1248" y="2398"/>
                </a:cubicBezTo>
                <a:lnTo>
                  <a:pt x="0" y="1149"/>
                </a:lnTo>
                <a:close/>
              </a:path>
            </a:pathLst>
          </a:custGeom>
          <a:solidFill>
            <a:srgbClr val="F7931F"/>
          </a:solidFill>
          <a:ln w="0">
            <a:noFill/>
            <a:prstDash val="solid"/>
            <a:round/>
            <a:headEnd/>
            <a:tailEnd/>
          </a:ln>
        </p:spPr>
        <p:txBody>
          <a:bodyPr vert="horz" wrap="square" lIns="274320" tIns="45720" rIns="91440" bIns="45720" numCol="1"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3600" b="1" kern="1200" dirty="0">
                <a:solidFill>
                  <a:prstClr val="white"/>
                </a:solidFill>
                <a:effectLst>
                  <a:outerShdw blurRad="38100" dist="38100" dir="2700000" algn="tl">
                    <a:srgbClr val="000000">
                      <a:alpha val="43137"/>
                    </a:srgbClr>
                  </a:outerShdw>
                </a:effectLst>
                <a:latin typeface="Calibri" panose="020F0502020204030204"/>
                <a:ea typeface="+mn-ea"/>
                <a:cs typeface="+mn-cs"/>
              </a:rPr>
              <a:t>2017</a:t>
            </a:r>
            <a:endParaRPr kumimoji="0" lang="en-US" sz="36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endParaRPr>
          </a:p>
        </p:txBody>
      </p:sp>
      <p:sp>
        <p:nvSpPr>
          <p:cNvPr id="57" name="Oval 56">
            <a:extLst>
              <a:ext uri="{FF2B5EF4-FFF2-40B4-BE49-F238E27FC236}">
                <a16:creationId xmlns:a16="http://schemas.microsoft.com/office/drawing/2014/main" id="{02D99475-07F1-4D22-B93C-0854A8865DC8}"/>
              </a:ext>
            </a:extLst>
          </p:cNvPr>
          <p:cNvSpPr/>
          <p:nvPr/>
        </p:nvSpPr>
        <p:spPr>
          <a:xfrm>
            <a:off x="5155178" y="1485241"/>
            <a:ext cx="2041337" cy="2041336"/>
          </a:xfrm>
          <a:prstGeom prst="ellipse">
            <a:avLst/>
          </a:prstGeom>
          <a:solidFill>
            <a:sysClr val="window" lastClr="FFFFFF"/>
          </a:solidFill>
          <a:ln w="12700" cap="flat" cmpd="sng" algn="ctr">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Oval 57">
            <a:extLst>
              <a:ext uri="{FF2B5EF4-FFF2-40B4-BE49-F238E27FC236}">
                <a16:creationId xmlns:a16="http://schemas.microsoft.com/office/drawing/2014/main" id="{7398DFF9-8F9F-4490-AE0A-341F9CC53199}"/>
              </a:ext>
            </a:extLst>
          </p:cNvPr>
          <p:cNvSpPr/>
          <p:nvPr/>
        </p:nvSpPr>
        <p:spPr>
          <a:xfrm>
            <a:off x="1740711" y="1485241"/>
            <a:ext cx="2041337" cy="2041336"/>
          </a:xfrm>
          <a:prstGeom prst="ellipse">
            <a:avLst/>
          </a:prstGeom>
          <a:solidFill>
            <a:sysClr val="window" lastClr="FFFFFF"/>
          </a:solidFill>
          <a:ln w="12700" cap="flat" cmpd="sng" algn="ctr">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DC48DA57-F13F-4A0E-9F03-DB721BDFEF5E}"/>
              </a:ext>
            </a:extLst>
          </p:cNvPr>
          <p:cNvGrpSpPr/>
          <p:nvPr/>
        </p:nvGrpSpPr>
        <p:grpSpPr>
          <a:xfrm>
            <a:off x="-900290" y="216411"/>
            <a:ext cx="6500158" cy="875122"/>
            <a:chOff x="-900290" y="216411"/>
            <a:chExt cx="6500158" cy="875122"/>
          </a:xfrm>
        </p:grpSpPr>
        <p:sp>
          <p:nvSpPr>
            <p:cNvPr id="97" name="Rectangle 96">
              <a:extLst>
                <a:ext uri="{FF2B5EF4-FFF2-40B4-BE49-F238E27FC236}">
                  <a16:creationId xmlns:a16="http://schemas.microsoft.com/office/drawing/2014/main" id="{B7D8F4B5-20C6-4D0B-903B-99C26826D417}"/>
                </a:ext>
              </a:extLst>
            </p:cNvPr>
            <p:cNvSpPr/>
            <p:nvPr/>
          </p:nvSpPr>
          <p:spPr>
            <a:xfrm>
              <a:off x="781487" y="216411"/>
              <a:ext cx="3136604" cy="87512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98" name="Google Shape;152;p20">
              <a:extLst>
                <a:ext uri="{FF2B5EF4-FFF2-40B4-BE49-F238E27FC236}">
                  <a16:creationId xmlns:a16="http://schemas.microsoft.com/office/drawing/2014/main" id="{3612F64A-E3FE-4291-97A1-670239E1735C}"/>
                </a:ext>
              </a:extLst>
            </p:cNvPr>
            <p:cNvSpPr txBox="1">
              <a:spLocks/>
            </p:cNvSpPr>
            <p:nvPr/>
          </p:nvSpPr>
          <p:spPr>
            <a:xfrm>
              <a:off x="-900290" y="296079"/>
              <a:ext cx="6500158" cy="715786"/>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3600" dirty="0"/>
                <a:t>TIME SERIES</a:t>
              </a:r>
            </a:p>
          </p:txBody>
        </p:sp>
      </p:grpSp>
      <p:grpSp>
        <p:nvGrpSpPr>
          <p:cNvPr id="102" name="Google Shape;549;p37">
            <a:extLst>
              <a:ext uri="{FF2B5EF4-FFF2-40B4-BE49-F238E27FC236}">
                <a16:creationId xmlns:a16="http://schemas.microsoft.com/office/drawing/2014/main" id="{3E23B6BA-26BC-4F72-A559-8284C9B93D37}"/>
              </a:ext>
            </a:extLst>
          </p:cNvPr>
          <p:cNvGrpSpPr/>
          <p:nvPr/>
        </p:nvGrpSpPr>
        <p:grpSpPr>
          <a:xfrm>
            <a:off x="5661839" y="2034496"/>
            <a:ext cx="1028014" cy="940980"/>
            <a:chOff x="5300400" y="3670175"/>
            <a:chExt cx="421300" cy="399325"/>
          </a:xfrm>
        </p:grpSpPr>
        <p:sp>
          <p:nvSpPr>
            <p:cNvPr id="103" name="Google Shape;550;p37">
              <a:extLst>
                <a:ext uri="{FF2B5EF4-FFF2-40B4-BE49-F238E27FC236}">
                  <a16:creationId xmlns:a16="http://schemas.microsoft.com/office/drawing/2014/main" id="{B78C3F34-0961-4F8E-BD83-FDA91A30C326}"/>
                </a:ext>
              </a:extLst>
            </p:cNvPr>
            <p:cNvSpPr/>
            <p:nvPr/>
          </p:nvSpPr>
          <p:spPr>
            <a:xfrm>
              <a:off x="5300400" y="3708025"/>
              <a:ext cx="421300" cy="267450"/>
            </a:xfrm>
            <a:custGeom>
              <a:avLst/>
              <a:gdLst/>
              <a:ahLst/>
              <a:cxnLst/>
              <a:rect l="l" t="t" r="r" b="b"/>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51;p37">
              <a:extLst>
                <a:ext uri="{FF2B5EF4-FFF2-40B4-BE49-F238E27FC236}">
                  <a16:creationId xmlns:a16="http://schemas.microsoft.com/office/drawing/2014/main" id="{2FE133FB-F90A-459B-A379-ED9EDAA49F78}"/>
                </a:ext>
              </a:extLst>
            </p:cNvPr>
            <p:cNvSpPr/>
            <p:nvPr/>
          </p:nvSpPr>
          <p:spPr>
            <a:xfrm>
              <a:off x="5498825" y="3670175"/>
              <a:ext cx="24450" cy="25650"/>
            </a:xfrm>
            <a:custGeom>
              <a:avLst/>
              <a:gdLst/>
              <a:ahLst/>
              <a:cxnLst/>
              <a:rect l="l" t="t" r="r" b="b"/>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552;p37">
              <a:extLst>
                <a:ext uri="{FF2B5EF4-FFF2-40B4-BE49-F238E27FC236}">
                  <a16:creationId xmlns:a16="http://schemas.microsoft.com/office/drawing/2014/main" id="{A3DAB6CF-A8D8-41F3-BBFA-56C89EEBEA37}"/>
                </a:ext>
              </a:extLst>
            </p:cNvPr>
            <p:cNvSpPr/>
            <p:nvPr/>
          </p:nvSpPr>
          <p:spPr>
            <a:xfrm>
              <a:off x="5366325" y="3987675"/>
              <a:ext cx="61100" cy="81825"/>
            </a:xfrm>
            <a:custGeom>
              <a:avLst/>
              <a:gdLst/>
              <a:ahLst/>
              <a:cxnLst/>
              <a:rect l="l" t="t" r="r" b="b"/>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553;p37">
              <a:extLst>
                <a:ext uri="{FF2B5EF4-FFF2-40B4-BE49-F238E27FC236}">
                  <a16:creationId xmlns:a16="http://schemas.microsoft.com/office/drawing/2014/main" id="{DEBB1CDB-1FC3-4D13-862E-B1453CC9F7D5}"/>
                </a:ext>
              </a:extLst>
            </p:cNvPr>
            <p:cNvSpPr/>
            <p:nvPr/>
          </p:nvSpPr>
          <p:spPr>
            <a:xfrm>
              <a:off x="5594700" y="3987675"/>
              <a:ext cx="61075" cy="81825"/>
            </a:xfrm>
            <a:custGeom>
              <a:avLst/>
              <a:gdLst/>
              <a:ahLst/>
              <a:cxnLst/>
              <a:rect l="l" t="t" r="r" b="b"/>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554;p37">
              <a:extLst>
                <a:ext uri="{FF2B5EF4-FFF2-40B4-BE49-F238E27FC236}">
                  <a16:creationId xmlns:a16="http://schemas.microsoft.com/office/drawing/2014/main" id="{838A05CC-FC59-4B21-9E27-E6D6093B13EE}"/>
                </a:ext>
              </a:extLst>
            </p:cNvPr>
            <p:cNvSpPr/>
            <p:nvPr/>
          </p:nvSpPr>
          <p:spPr>
            <a:xfrm>
              <a:off x="5324825" y="3732450"/>
              <a:ext cx="372475" cy="218600"/>
            </a:xfrm>
            <a:custGeom>
              <a:avLst/>
              <a:gdLst/>
              <a:ahLst/>
              <a:cxnLst/>
              <a:rect l="l" t="t" r="r" b="b"/>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529;p37">
            <a:extLst>
              <a:ext uri="{FF2B5EF4-FFF2-40B4-BE49-F238E27FC236}">
                <a16:creationId xmlns:a16="http://schemas.microsoft.com/office/drawing/2014/main" id="{D4B09828-3E1B-44D6-B7CE-673CFE1FACEC}"/>
              </a:ext>
            </a:extLst>
          </p:cNvPr>
          <p:cNvGrpSpPr/>
          <p:nvPr/>
        </p:nvGrpSpPr>
        <p:grpSpPr>
          <a:xfrm>
            <a:off x="2211507" y="2143800"/>
            <a:ext cx="1039671" cy="796483"/>
            <a:chOff x="1921475" y="3695200"/>
            <a:chExt cx="438400" cy="349875"/>
          </a:xfrm>
          <a:solidFill>
            <a:schemeClr val="bg1">
              <a:lumMod val="50000"/>
            </a:schemeClr>
          </a:solidFill>
        </p:grpSpPr>
        <p:sp>
          <p:nvSpPr>
            <p:cNvPr id="109" name="Google Shape;530;p37">
              <a:extLst>
                <a:ext uri="{FF2B5EF4-FFF2-40B4-BE49-F238E27FC236}">
                  <a16:creationId xmlns:a16="http://schemas.microsoft.com/office/drawing/2014/main" id="{47DCA2B8-54FE-481A-A987-8ECBEE2DD858}"/>
                </a:ext>
              </a:extLst>
            </p:cNvPr>
            <p:cNvSpPr/>
            <p:nvPr/>
          </p:nvSpPr>
          <p:spPr>
            <a:xfrm>
              <a:off x="2246900" y="3992550"/>
              <a:ext cx="52525" cy="52525"/>
            </a:xfrm>
            <a:custGeom>
              <a:avLst/>
              <a:gdLst/>
              <a:ahLst/>
              <a:cxnLst/>
              <a:rect l="l" t="t" r="r" b="b"/>
              <a:pathLst>
                <a:path w="2101"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3" y="1783"/>
                  </a:lnTo>
                  <a:lnTo>
                    <a:pt x="1930" y="1637"/>
                  </a:lnTo>
                  <a:lnTo>
                    <a:pt x="2028" y="1441"/>
                  </a:lnTo>
                  <a:lnTo>
                    <a:pt x="2077" y="1246"/>
                  </a:lnTo>
                  <a:lnTo>
                    <a:pt x="2101" y="1051"/>
                  </a:lnTo>
                  <a:lnTo>
                    <a:pt x="2077" y="831"/>
                  </a:lnTo>
                  <a:lnTo>
                    <a:pt x="2028" y="636"/>
                  </a:lnTo>
                  <a:lnTo>
                    <a:pt x="1930" y="440"/>
                  </a:lnTo>
                  <a:lnTo>
                    <a:pt x="1783" y="294"/>
                  </a:lnTo>
                  <a:lnTo>
                    <a:pt x="1637" y="171"/>
                  </a:lnTo>
                  <a:lnTo>
                    <a:pt x="1466" y="74"/>
                  </a:lnTo>
                  <a:lnTo>
                    <a:pt x="127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531;p37">
              <a:extLst>
                <a:ext uri="{FF2B5EF4-FFF2-40B4-BE49-F238E27FC236}">
                  <a16:creationId xmlns:a16="http://schemas.microsoft.com/office/drawing/2014/main" id="{87C6179C-EEEC-4D21-9123-B41F41FE3888}"/>
                </a:ext>
              </a:extLst>
            </p:cNvPr>
            <p:cNvSpPr/>
            <p:nvPr/>
          </p:nvSpPr>
          <p:spPr>
            <a:xfrm>
              <a:off x="2033800" y="3992550"/>
              <a:ext cx="52550" cy="52525"/>
            </a:xfrm>
            <a:custGeom>
              <a:avLst/>
              <a:gdLst/>
              <a:ahLst/>
              <a:cxnLst/>
              <a:rect l="l" t="t" r="r" b="b"/>
              <a:pathLst>
                <a:path w="2102"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4" y="1783"/>
                  </a:lnTo>
                  <a:lnTo>
                    <a:pt x="1930" y="1637"/>
                  </a:lnTo>
                  <a:lnTo>
                    <a:pt x="2028" y="1441"/>
                  </a:lnTo>
                  <a:lnTo>
                    <a:pt x="2077" y="1246"/>
                  </a:lnTo>
                  <a:lnTo>
                    <a:pt x="2101" y="1051"/>
                  </a:lnTo>
                  <a:lnTo>
                    <a:pt x="2077" y="831"/>
                  </a:lnTo>
                  <a:lnTo>
                    <a:pt x="2028" y="636"/>
                  </a:lnTo>
                  <a:lnTo>
                    <a:pt x="1930" y="440"/>
                  </a:lnTo>
                  <a:lnTo>
                    <a:pt x="1784" y="294"/>
                  </a:lnTo>
                  <a:lnTo>
                    <a:pt x="1637" y="171"/>
                  </a:lnTo>
                  <a:lnTo>
                    <a:pt x="1466" y="74"/>
                  </a:lnTo>
                  <a:lnTo>
                    <a:pt x="127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32;p37">
              <a:extLst>
                <a:ext uri="{FF2B5EF4-FFF2-40B4-BE49-F238E27FC236}">
                  <a16:creationId xmlns:a16="http://schemas.microsoft.com/office/drawing/2014/main" id="{7A25EA48-BC10-4E3A-AA1F-75B10E8409F1}"/>
                </a:ext>
              </a:extLst>
            </p:cNvPr>
            <p:cNvSpPr/>
            <p:nvPr/>
          </p:nvSpPr>
          <p:spPr>
            <a:xfrm>
              <a:off x="1921475" y="3695200"/>
              <a:ext cx="438400" cy="297975"/>
            </a:xfrm>
            <a:custGeom>
              <a:avLst/>
              <a:gdLst/>
              <a:ahLst/>
              <a:cxnLst/>
              <a:rect l="l" t="t" r="r" b="b"/>
              <a:pathLst>
                <a:path w="17536" h="11919" extrusionOk="0">
                  <a:moveTo>
                    <a:pt x="15729" y="3371"/>
                  </a:moveTo>
                  <a:lnTo>
                    <a:pt x="15826" y="3395"/>
                  </a:lnTo>
                  <a:lnTo>
                    <a:pt x="15899" y="3444"/>
                  </a:lnTo>
                  <a:lnTo>
                    <a:pt x="15948" y="3517"/>
                  </a:lnTo>
                  <a:lnTo>
                    <a:pt x="15973" y="3615"/>
                  </a:lnTo>
                  <a:lnTo>
                    <a:pt x="15948" y="3713"/>
                  </a:lnTo>
                  <a:lnTo>
                    <a:pt x="13994" y="8060"/>
                  </a:lnTo>
                  <a:lnTo>
                    <a:pt x="13946" y="8133"/>
                  </a:lnTo>
                  <a:lnTo>
                    <a:pt x="13897" y="8158"/>
                  </a:lnTo>
                  <a:lnTo>
                    <a:pt x="13848" y="8207"/>
                  </a:lnTo>
                  <a:lnTo>
                    <a:pt x="13775" y="8207"/>
                  </a:lnTo>
                  <a:lnTo>
                    <a:pt x="13677" y="8182"/>
                  </a:lnTo>
                  <a:lnTo>
                    <a:pt x="13604" y="8133"/>
                  </a:lnTo>
                  <a:lnTo>
                    <a:pt x="13555" y="8036"/>
                  </a:lnTo>
                  <a:lnTo>
                    <a:pt x="13530" y="7962"/>
                  </a:lnTo>
                  <a:lnTo>
                    <a:pt x="13555" y="7865"/>
                  </a:lnTo>
                  <a:lnTo>
                    <a:pt x="15509" y="3517"/>
                  </a:lnTo>
                  <a:lnTo>
                    <a:pt x="15558" y="3420"/>
                  </a:lnTo>
                  <a:lnTo>
                    <a:pt x="15631" y="3371"/>
                  </a:lnTo>
                  <a:close/>
                  <a:moveTo>
                    <a:pt x="13628" y="3273"/>
                  </a:moveTo>
                  <a:lnTo>
                    <a:pt x="13726" y="3298"/>
                  </a:lnTo>
                  <a:lnTo>
                    <a:pt x="13824" y="3322"/>
                  </a:lnTo>
                  <a:lnTo>
                    <a:pt x="13872" y="3395"/>
                  </a:lnTo>
                  <a:lnTo>
                    <a:pt x="13897" y="3493"/>
                  </a:lnTo>
                  <a:lnTo>
                    <a:pt x="13897" y="3591"/>
                  </a:lnTo>
                  <a:lnTo>
                    <a:pt x="12602" y="8158"/>
                  </a:lnTo>
                  <a:lnTo>
                    <a:pt x="12578" y="8231"/>
                  </a:lnTo>
                  <a:lnTo>
                    <a:pt x="12505" y="8304"/>
                  </a:lnTo>
                  <a:lnTo>
                    <a:pt x="12456" y="8329"/>
                  </a:lnTo>
                  <a:lnTo>
                    <a:pt x="12358" y="8353"/>
                  </a:lnTo>
                  <a:lnTo>
                    <a:pt x="12309" y="8329"/>
                  </a:lnTo>
                  <a:lnTo>
                    <a:pt x="12212" y="8304"/>
                  </a:lnTo>
                  <a:lnTo>
                    <a:pt x="12163" y="8231"/>
                  </a:lnTo>
                  <a:lnTo>
                    <a:pt x="12138" y="8133"/>
                  </a:lnTo>
                  <a:lnTo>
                    <a:pt x="12138" y="8036"/>
                  </a:lnTo>
                  <a:lnTo>
                    <a:pt x="13433" y="3469"/>
                  </a:lnTo>
                  <a:lnTo>
                    <a:pt x="13482" y="3371"/>
                  </a:lnTo>
                  <a:lnTo>
                    <a:pt x="13530" y="3298"/>
                  </a:lnTo>
                  <a:lnTo>
                    <a:pt x="13628" y="3273"/>
                  </a:lnTo>
                  <a:close/>
                  <a:moveTo>
                    <a:pt x="11625" y="3200"/>
                  </a:moveTo>
                  <a:lnTo>
                    <a:pt x="11723" y="3224"/>
                  </a:lnTo>
                  <a:lnTo>
                    <a:pt x="11796" y="3298"/>
                  </a:lnTo>
                  <a:lnTo>
                    <a:pt x="11821" y="3371"/>
                  </a:lnTo>
                  <a:lnTo>
                    <a:pt x="11845" y="3469"/>
                  </a:lnTo>
                  <a:lnTo>
                    <a:pt x="11210" y="8280"/>
                  </a:lnTo>
                  <a:lnTo>
                    <a:pt x="11186" y="8353"/>
                  </a:lnTo>
                  <a:lnTo>
                    <a:pt x="11137" y="8426"/>
                  </a:lnTo>
                  <a:lnTo>
                    <a:pt x="11064" y="8475"/>
                  </a:lnTo>
                  <a:lnTo>
                    <a:pt x="10966" y="8500"/>
                  </a:lnTo>
                  <a:lnTo>
                    <a:pt x="10942" y="8500"/>
                  </a:lnTo>
                  <a:lnTo>
                    <a:pt x="10844" y="8451"/>
                  </a:lnTo>
                  <a:lnTo>
                    <a:pt x="10771" y="8402"/>
                  </a:lnTo>
                  <a:lnTo>
                    <a:pt x="10722" y="8304"/>
                  </a:lnTo>
                  <a:lnTo>
                    <a:pt x="10722" y="8207"/>
                  </a:lnTo>
                  <a:lnTo>
                    <a:pt x="11357" y="3420"/>
                  </a:lnTo>
                  <a:lnTo>
                    <a:pt x="11381" y="3322"/>
                  </a:lnTo>
                  <a:lnTo>
                    <a:pt x="11454" y="3249"/>
                  </a:lnTo>
                  <a:lnTo>
                    <a:pt x="11528" y="3200"/>
                  </a:lnTo>
                  <a:close/>
                  <a:moveTo>
                    <a:pt x="9525" y="3102"/>
                  </a:moveTo>
                  <a:lnTo>
                    <a:pt x="9623" y="3127"/>
                  </a:lnTo>
                  <a:lnTo>
                    <a:pt x="9696" y="3175"/>
                  </a:lnTo>
                  <a:lnTo>
                    <a:pt x="9745" y="3249"/>
                  </a:lnTo>
                  <a:lnTo>
                    <a:pt x="9769" y="3346"/>
                  </a:lnTo>
                  <a:lnTo>
                    <a:pt x="9818" y="8378"/>
                  </a:lnTo>
                  <a:lnTo>
                    <a:pt x="9794" y="8475"/>
                  </a:lnTo>
                  <a:lnTo>
                    <a:pt x="9745" y="8573"/>
                  </a:lnTo>
                  <a:lnTo>
                    <a:pt x="9672" y="8622"/>
                  </a:lnTo>
                  <a:lnTo>
                    <a:pt x="9574" y="8646"/>
                  </a:lnTo>
                  <a:lnTo>
                    <a:pt x="9476" y="8622"/>
                  </a:lnTo>
                  <a:lnTo>
                    <a:pt x="9403" y="8573"/>
                  </a:lnTo>
                  <a:lnTo>
                    <a:pt x="9354" y="8475"/>
                  </a:lnTo>
                  <a:lnTo>
                    <a:pt x="9330" y="8402"/>
                  </a:lnTo>
                  <a:lnTo>
                    <a:pt x="9281" y="3346"/>
                  </a:lnTo>
                  <a:lnTo>
                    <a:pt x="9305" y="3273"/>
                  </a:lnTo>
                  <a:lnTo>
                    <a:pt x="9354" y="3175"/>
                  </a:lnTo>
                  <a:lnTo>
                    <a:pt x="9427" y="3127"/>
                  </a:lnTo>
                  <a:lnTo>
                    <a:pt x="9525" y="3102"/>
                  </a:lnTo>
                  <a:close/>
                  <a:moveTo>
                    <a:pt x="7522" y="3029"/>
                  </a:moveTo>
                  <a:lnTo>
                    <a:pt x="7620" y="3078"/>
                  </a:lnTo>
                  <a:lnTo>
                    <a:pt x="7669" y="3151"/>
                  </a:lnTo>
                  <a:lnTo>
                    <a:pt x="7693" y="3249"/>
                  </a:lnTo>
                  <a:lnTo>
                    <a:pt x="8402" y="8500"/>
                  </a:lnTo>
                  <a:lnTo>
                    <a:pt x="8402" y="8597"/>
                  </a:lnTo>
                  <a:lnTo>
                    <a:pt x="8353" y="8671"/>
                  </a:lnTo>
                  <a:lnTo>
                    <a:pt x="8279" y="8744"/>
                  </a:lnTo>
                  <a:lnTo>
                    <a:pt x="8206" y="8768"/>
                  </a:lnTo>
                  <a:lnTo>
                    <a:pt x="8084" y="8768"/>
                  </a:lnTo>
                  <a:lnTo>
                    <a:pt x="8011" y="8720"/>
                  </a:lnTo>
                  <a:lnTo>
                    <a:pt x="7962" y="8646"/>
                  </a:lnTo>
                  <a:lnTo>
                    <a:pt x="7913" y="8573"/>
                  </a:lnTo>
                  <a:lnTo>
                    <a:pt x="7229" y="3298"/>
                  </a:lnTo>
                  <a:lnTo>
                    <a:pt x="7229" y="3200"/>
                  </a:lnTo>
                  <a:lnTo>
                    <a:pt x="7278" y="3127"/>
                  </a:lnTo>
                  <a:lnTo>
                    <a:pt x="7327" y="3053"/>
                  </a:lnTo>
                  <a:lnTo>
                    <a:pt x="7425" y="3029"/>
                  </a:lnTo>
                  <a:close/>
                  <a:moveTo>
                    <a:pt x="5446" y="2956"/>
                  </a:moveTo>
                  <a:lnTo>
                    <a:pt x="5520" y="2980"/>
                  </a:lnTo>
                  <a:lnTo>
                    <a:pt x="5593" y="3053"/>
                  </a:lnTo>
                  <a:lnTo>
                    <a:pt x="5642" y="3127"/>
                  </a:lnTo>
                  <a:lnTo>
                    <a:pt x="7009" y="8622"/>
                  </a:lnTo>
                  <a:lnTo>
                    <a:pt x="7009" y="8720"/>
                  </a:lnTo>
                  <a:lnTo>
                    <a:pt x="6985" y="8793"/>
                  </a:lnTo>
                  <a:lnTo>
                    <a:pt x="6912" y="8866"/>
                  </a:lnTo>
                  <a:lnTo>
                    <a:pt x="6814" y="8915"/>
                  </a:lnTo>
                  <a:lnTo>
                    <a:pt x="6692" y="8915"/>
                  </a:lnTo>
                  <a:lnTo>
                    <a:pt x="6619" y="8866"/>
                  </a:lnTo>
                  <a:lnTo>
                    <a:pt x="6570" y="8817"/>
                  </a:lnTo>
                  <a:lnTo>
                    <a:pt x="6521" y="8744"/>
                  </a:lnTo>
                  <a:lnTo>
                    <a:pt x="5153" y="3249"/>
                  </a:lnTo>
                  <a:lnTo>
                    <a:pt x="5153" y="3151"/>
                  </a:lnTo>
                  <a:lnTo>
                    <a:pt x="5178" y="3053"/>
                  </a:lnTo>
                  <a:lnTo>
                    <a:pt x="5251" y="3005"/>
                  </a:lnTo>
                  <a:lnTo>
                    <a:pt x="5349" y="2956"/>
                  </a:lnTo>
                  <a:close/>
                  <a:moveTo>
                    <a:pt x="391" y="0"/>
                  </a:moveTo>
                  <a:lnTo>
                    <a:pt x="293" y="25"/>
                  </a:lnTo>
                  <a:lnTo>
                    <a:pt x="220" y="74"/>
                  </a:lnTo>
                  <a:lnTo>
                    <a:pt x="147" y="123"/>
                  </a:lnTo>
                  <a:lnTo>
                    <a:pt x="73" y="196"/>
                  </a:lnTo>
                  <a:lnTo>
                    <a:pt x="25" y="294"/>
                  </a:lnTo>
                  <a:lnTo>
                    <a:pt x="0" y="367"/>
                  </a:lnTo>
                  <a:lnTo>
                    <a:pt x="0" y="489"/>
                  </a:lnTo>
                  <a:lnTo>
                    <a:pt x="0" y="587"/>
                  </a:lnTo>
                  <a:lnTo>
                    <a:pt x="25" y="660"/>
                  </a:lnTo>
                  <a:lnTo>
                    <a:pt x="73" y="758"/>
                  </a:lnTo>
                  <a:lnTo>
                    <a:pt x="147" y="831"/>
                  </a:lnTo>
                  <a:lnTo>
                    <a:pt x="220" y="880"/>
                  </a:lnTo>
                  <a:lnTo>
                    <a:pt x="293" y="929"/>
                  </a:lnTo>
                  <a:lnTo>
                    <a:pt x="391" y="953"/>
                  </a:lnTo>
                  <a:lnTo>
                    <a:pt x="489" y="977"/>
                  </a:lnTo>
                  <a:lnTo>
                    <a:pt x="3346" y="977"/>
                  </a:lnTo>
                  <a:lnTo>
                    <a:pt x="5300" y="9281"/>
                  </a:lnTo>
                  <a:lnTo>
                    <a:pt x="4518" y="11235"/>
                  </a:lnTo>
                  <a:lnTo>
                    <a:pt x="4494" y="11357"/>
                  </a:lnTo>
                  <a:lnTo>
                    <a:pt x="4494" y="11479"/>
                  </a:lnTo>
                  <a:lnTo>
                    <a:pt x="4518" y="11577"/>
                  </a:lnTo>
                  <a:lnTo>
                    <a:pt x="4567" y="11699"/>
                  </a:lnTo>
                  <a:lnTo>
                    <a:pt x="4592" y="11724"/>
                  </a:lnTo>
                  <a:lnTo>
                    <a:pt x="4811" y="11577"/>
                  </a:lnTo>
                  <a:lnTo>
                    <a:pt x="5031" y="11479"/>
                  </a:lnTo>
                  <a:lnTo>
                    <a:pt x="5275" y="11406"/>
                  </a:lnTo>
                  <a:lnTo>
                    <a:pt x="5715" y="11406"/>
                  </a:lnTo>
                  <a:lnTo>
                    <a:pt x="5886" y="11430"/>
                  </a:lnTo>
                  <a:lnTo>
                    <a:pt x="6033" y="11479"/>
                  </a:lnTo>
                  <a:lnTo>
                    <a:pt x="6179" y="11528"/>
                  </a:lnTo>
                  <a:lnTo>
                    <a:pt x="6326" y="11601"/>
                  </a:lnTo>
                  <a:lnTo>
                    <a:pt x="6448" y="11699"/>
                  </a:lnTo>
                  <a:lnTo>
                    <a:pt x="6570" y="11797"/>
                  </a:lnTo>
                  <a:lnTo>
                    <a:pt x="6692" y="11919"/>
                  </a:lnTo>
                  <a:lnTo>
                    <a:pt x="12920" y="11919"/>
                  </a:lnTo>
                  <a:lnTo>
                    <a:pt x="13042" y="11797"/>
                  </a:lnTo>
                  <a:lnTo>
                    <a:pt x="13164" y="11699"/>
                  </a:lnTo>
                  <a:lnTo>
                    <a:pt x="13286" y="11601"/>
                  </a:lnTo>
                  <a:lnTo>
                    <a:pt x="13433" y="11528"/>
                  </a:lnTo>
                  <a:lnTo>
                    <a:pt x="13579" y="11479"/>
                  </a:lnTo>
                  <a:lnTo>
                    <a:pt x="13726" y="11430"/>
                  </a:lnTo>
                  <a:lnTo>
                    <a:pt x="13897" y="11406"/>
                  </a:lnTo>
                  <a:lnTo>
                    <a:pt x="14312" y="11406"/>
                  </a:lnTo>
                  <a:lnTo>
                    <a:pt x="14556" y="11479"/>
                  </a:lnTo>
                  <a:lnTo>
                    <a:pt x="14776" y="11553"/>
                  </a:lnTo>
                  <a:lnTo>
                    <a:pt x="14971" y="11699"/>
                  </a:lnTo>
                  <a:lnTo>
                    <a:pt x="15020" y="11553"/>
                  </a:lnTo>
                  <a:lnTo>
                    <a:pt x="15045" y="11430"/>
                  </a:lnTo>
                  <a:lnTo>
                    <a:pt x="15045" y="11308"/>
                  </a:lnTo>
                  <a:lnTo>
                    <a:pt x="15020" y="11235"/>
                  </a:lnTo>
                  <a:lnTo>
                    <a:pt x="14971" y="11137"/>
                  </a:lnTo>
                  <a:lnTo>
                    <a:pt x="14898" y="11064"/>
                  </a:lnTo>
                  <a:lnTo>
                    <a:pt x="14825" y="11015"/>
                  </a:lnTo>
                  <a:lnTo>
                    <a:pt x="14752" y="10966"/>
                  </a:lnTo>
                  <a:lnTo>
                    <a:pt x="14654" y="10942"/>
                  </a:lnTo>
                  <a:lnTo>
                    <a:pt x="5691" y="10942"/>
                  </a:lnTo>
                  <a:lnTo>
                    <a:pt x="6106" y="9916"/>
                  </a:lnTo>
                  <a:lnTo>
                    <a:pt x="6252" y="9941"/>
                  </a:lnTo>
                  <a:lnTo>
                    <a:pt x="6423" y="9941"/>
                  </a:lnTo>
                  <a:lnTo>
                    <a:pt x="13848" y="9257"/>
                  </a:lnTo>
                  <a:lnTo>
                    <a:pt x="14019" y="9232"/>
                  </a:lnTo>
                  <a:lnTo>
                    <a:pt x="14190" y="9159"/>
                  </a:lnTo>
                  <a:lnTo>
                    <a:pt x="14336" y="9086"/>
                  </a:lnTo>
                  <a:lnTo>
                    <a:pt x="14507" y="8988"/>
                  </a:lnTo>
                  <a:lnTo>
                    <a:pt x="14654" y="8890"/>
                  </a:lnTo>
                  <a:lnTo>
                    <a:pt x="14776" y="8768"/>
                  </a:lnTo>
                  <a:lnTo>
                    <a:pt x="14874" y="8622"/>
                  </a:lnTo>
                  <a:lnTo>
                    <a:pt x="14971" y="8475"/>
                  </a:lnTo>
                  <a:lnTo>
                    <a:pt x="17463" y="3151"/>
                  </a:lnTo>
                  <a:lnTo>
                    <a:pt x="17511" y="3005"/>
                  </a:lnTo>
                  <a:lnTo>
                    <a:pt x="17536" y="2882"/>
                  </a:lnTo>
                  <a:lnTo>
                    <a:pt x="17511" y="2760"/>
                  </a:lnTo>
                  <a:lnTo>
                    <a:pt x="17487" y="2638"/>
                  </a:lnTo>
                  <a:lnTo>
                    <a:pt x="17414" y="2565"/>
                  </a:lnTo>
                  <a:lnTo>
                    <a:pt x="17292" y="2492"/>
                  </a:lnTo>
                  <a:lnTo>
                    <a:pt x="17169" y="2443"/>
                  </a:lnTo>
                  <a:lnTo>
                    <a:pt x="17023" y="2418"/>
                  </a:lnTo>
                  <a:lnTo>
                    <a:pt x="4592" y="2003"/>
                  </a:lnTo>
                  <a:lnTo>
                    <a:pt x="4225" y="367"/>
                  </a:lnTo>
                  <a:lnTo>
                    <a:pt x="4152" y="220"/>
                  </a:lnTo>
                  <a:lnTo>
                    <a:pt x="4054" y="98"/>
                  </a:lnTo>
                  <a:lnTo>
                    <a:pt x="3908" y="25"/>
                  </a:lnTo>
                  <a:lnTo>
                    <a:pt x="373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TextBox 113">
            <a:extLst>
              <a:ext uri="{FF2B5EF4-FFF2-40B4-BE49-F238E27FC236}">
                <a16:creationId xmlns:a16="http://schemas.microsoft.com/office/drawing/2014/main" id="{C2F37E8B-FE8C-4CCD-9162-6AE04CCE986C}"/>
              </a:ext>
            </a:extLst>
          </p:cNvPr>
          <p:cNvSpPr txBox="1"/>
          <p:nvPr/>
        </p:nvSpPr>
        <p:spPr>
          <a:xfrm>
            <a:off x="4217837" y="1334756"/>
            <a:ext cx="546940" cy="769441"/>
          </a:xfrm>
          <a:prstGeom prst="rect">
            <a:avLst/>
          </a:prstGeom>
          <a:noFill/>
        </p:spPr>
        <p:txBody>
          <a:bodyPr wrap="square" rtlCol="0">
            <a:spAutoFit/>
          </a:bodyPr>
          <a:lstStyle/>
          <a:p>
            <a:r>
              <a:rPr lang="en-IN" sz="4400" b="1" dirty="0">
                <a:solidFill>
                  <a:schemeClr val="bg1"/>
                </a:solidFill>
              </a:rPr>
              <a:t>…</a:t>
            </a:r>
          </a:p>
        </p:txBody>
      </p:sp>
      <p:sp>
        <p:nvSpPr>
          <p:cNvPr id="23" name="Slide Number Placeholder 1">
            <a:extLst>
              <a:ext uri="{FF2B5EF4-FFF2-40B4-BE49-F238E27FC236}">
                <a16:creationId xmlns:a16="http://schemas.microsoft.com/office/drawing/2014/main" id="{C8A3B6ED-A18D-4A19-B909-AAF74F70A508}"/>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5</a:t>
            </a:fld>
            <a:endParaRPr lang="en" dirty="0"/>
          </a:p>
        </p:txBody>
      </p:sp>
    </p:spTree>
    <p:extLst>
      <p:ext uri="{BB962C8B-B14F-4D97-AF65-F5344CB8AC3E}">
        <p14:creationId xmlns:p14="http://schemas.microsoft.com/office/powerpoint/2010/main" val="1603303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fade">
                                      <p:cBhvr>
                                        <p:cTn id="12" dur="500"/>
                                        <p:tgtEl>
                                          <p:spTgt spid="58"/>
                                        </p:tgtEl>
                                      </p:cBhvr>
                                    </p:animEffect>
                                  </p:childTnLst>
                                </p:cTn>
                              </p:par>
                              <p:par>
                                <p:cTn id="13" presetID="10" presetClass="entr" presetSubtype="0" fill="hold" nodeType="withEffect">
                                  <p:stCondLst>
                                    <p:cond delay="0"/>
                                  </p:stCondLst>
                                  <p:childTnLst>
                                    <p:set>
                                      <p:cBhvr>
                                        <p:cTn id="14" dur="1" fill="hold">
                                          <p:stCondLst>
                                            <p:cond delay="0"/>
                                          </p:stCondLst>
                                        </p:cTn>
                                        <p:tgtEl>
                                          <p:spTgt spid="108"/>
                                        </p:tgtEl>
                                        <p:attrNameLst>
                                          <p:attrName>style.visibility</p:attrName>
                                        </p:attrNameLst>
                                      </p:cBhvr>
                                      <p:to>
                                        <p:strVal val="visible"/>
                                      </p:to>
                                    </p:set>
                                    <p:animEffect transition="in" filter="fade">
                                      <p:cBhvr>
                                        <p:cTn id="15" dur="500"/>
                                        <p:tgtEl>
                                          <p:spTgt spid="10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7"/>
                                        </p:tgtEl>
                                        <p:attrNameLst>
                                          <p:attrName>style.visibility</p:attrName>
                                        </p:attrNameLst>
                                      </p:cBhvr>
                                      <p:to>
                                        <p:strVal val="visible"/>
                                      </p:to>
                                    </p:set>
                                    <p:animEffect transition="in" filter="fade">
                                      <p:cBhvr>
                                        <p:cTn id="18" dur="500"/>
                                        <p:tgtEl>
                                          <p:spTgt spid="57"/>
                                        </p:tgtEl>
                                      </p:cBhvr>
                                    </p:animEffect>
                                  </p:childTnLst>
                                </p:cTn>
                              </p:par>
                              <p:par>
                                <p:cTn id="19" presetID="10" presetClass="entr" presetSubtype="0" fill="hold" nodeType="withEffect">
                                  <p:stCondLst>
                                    <p:cond delay="0"/>
                                  </p:stCondLst>
                                  <p:childTnLst>
                                    <p:set>
                                      <p:cBhvr>
                                        <p:cTn id="20" dur="1" fill="hold">
                                          <p:stCondLst>
                                            <p:cond delay="0"/>
                                          </p:stCondLst>
                                        </p:cTn>
                                        <p:tgtEl>
                                          <p:spTgt spid="102"/>
                                        </p:tgtEl>
                                        <p:attrNameLst>
                                          <p:attrName>style.visibility</p:attrName>
                                        </p:attrNameLst>
                                      </p:cBhvr>
                                      <p:to>
                                        <p:strVal val="visible"/>
                                      </p:to>
                                    </p:set>
                                    <p:animEffect transition="in" filter="fade">
                                      <p:cBhvr>
                                        <p:cTn id="21" dur="500"/>
                                        <p:tgtEl>
                                          <p:spTgt spid="10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3"/>
                                        </p:tgtEl>
                                        <p:attrNameLst>
                                          <p:attrName>style.visibility</p:attrName>
                                        </p:attrNameLst>
                                      </p:cBhvr>
                                      <p:to>
                                        <p:strVal val="visible"/>
                                      </p:to>
                                    </p:set>
                                    <p:animEffect transition="in" filter="fade">
                                      <p:cBhvr>
                                        <p:cTn id="26" dur="500"/>
                                        <p:tgtEl>
                                          <p:spTgt spid="5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500"/>
                                        <p:tgtEl>
                                          <p:spTgt spid="5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51"/>
                                        </p:tgtEl>
                                        <p:attrNameLst>
                                          <p:attrName>style.visibility</p:attrName>
                                        </p:attrNameLst>
                                      </p:cBhvr>
                                      <p:to>
                                        <p:strVal val="visible"/>
                                      </p:to>
                                    </p:set>
                                    <p:animEffect transition="in" filter="fade">
                                      <p:cBhvr>
                                        <p:cTn id="36" dur="500"/>
                                        <p:tgtEl>
                                          <p:spTgt spid="5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fade">
                                      <p:cBhvr>
                                        <p:cTn id="41" dur="500"/>
                                        <p:tgtEl>
                                          <p:spTgt spid="55"/>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56"/>
                                        </p:tgtEl>
                                        <p:attrNameLst>
                                          <p:attrName>style.visibility</p:attrName>
                                        </p:attrNameLst>
                                      </p:cBhvr>
                                      <p:to>
                                        <p:strVal val="visible"/>
                                      </p:to>
                                    </p:set>
                                    <p:animEffect transition="in" filter="fade">
                                      <p:cBhvr>
                                        <p:cTn id="46" dur="500"/>
                                        <p:tgtEl>
                                          <p:spTgt spid="56"/>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54"/>
                                        </p:tgtEl>
                                        <p:attrNameLst>
                                          <p:attrName>style.visibility</p:attrName>
                                        </p:attrNameLst>
                                      </p:cBhvr>
                                      <p:to>
                                        <p:strVal val="visible"/>
                                      </p:to>
                                    </p:set>
                                    <p:animEffect transition="in" filter="fade">
                                      <p:cBhvr>
                                        <p:cTn id="51"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3" grpId="0" animBg="1"/>
      <p:bldP spid="54" grpId="0" animBg="1"/>
      <p:bldP spid="55" grpId="0" animBg="1"/>
      <p:bldP spid="56" grpId="0" animBg="1"/>
      <p:bldP spid="57" grpId="0" animBg="1"/>
      <p:bldP spid="5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Chart 18">
            <a:extLst>
              <a:ext uri="{FF2B5EF4-FFF2-40B4-BE49-F238E27FC236}">
                <a16:creationId xmlns:a16="http://schemas.microsoft.com/office/drawing/2014/main" id="{C73115DD-5C8A-4466-A563-8E32376A7102}"/>
              </a:ext>
            </a:extLst>
          </p:cNvPr>
          <p:cNvGraphicFramePr>
            <a:graphicFrameLocks/>
          </p:cNvGraphicFramePr>
          <p:nvPr>
            <p:extLst>
              <p:ext uri="{D42A27DB-BD31-4B8C-83A1-F6EECF244321}">
                <p14:modId xmlns:p14="http://schemas.microsoft.com/office/powerpoint/2010/main" val="3521284520"/>
              </p:ext>
            </p:extLst>
          </p:nvPr>
        </p:nvGraphicFramePr>
        <p:xfrm>
          <a:off x="301342" y="2760714"/>
          <a:ext cx="4309668" cy="229570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1" name="Chart 20">
            <a:extLst>
              <a:ext uri="{FF2B5EF4-FFF2-40B4-BE49-F238E27FC236}">
                <a16:creationId xmlns:a16="http://schemas.microsoft.com/office/drawing/2014/main" id="{65B713D5-76AD-475E-A47F-5350D99A606C}"/>
              </a:ext>
            </a:extLst>
          </p:cNvPr>
          <p:cNvGraphicFramePr>
            <a:graphicFrameLocks/>
          </p:cNvGraphicFramePr>
          <p:nvPr>
            <p:extLst>
              <p:ext uri="{D42A27DB-BD31-4B8C-83A1-F6EECF244321}">
                <p14:modId xmlns:p14="http://schemas.microsoft.com/office/powerpoint/2010/main" val="2534525589"/>
              </p:ext>
            </p:extLst>
          </p:nvPr>
        </p:nvGraphicFramePr>
        <p:xfrm>
          <a:off x="4427005" y="2760714"/>
          <a:ext cx="4366583" cy="229570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3" name="Chart 22">
            <a:extLst>
              <a:ext uri="{FF2B5EF4-FFF2-40B4-BE49-F238E27FC236}">
                <a16:creationId xmlns:a16="http://schemas.microsoft.com/office/drawing/2014/main" id="{054129FA-C25A-4AD7-B64A-35C9B12B6B1B}"/>
              </a:ext>
            </a:extLst>
          </p:cNvPr>
          <p:cNvGraphicFramePr>
            <a:graphicFrameLocks/>
          </p:cNvGraphicFramePr>
          <p:nvPr>
            <p:extLst>
              <p:ext uri="{D42A27DB-BD31-4B8C-83A1-F6EECF244321}">
                <p14:modId xmlns:p14="http://schemas.microsoft.com/office/powerpoint/2010/main" val="3952629600"/>
              </p:ext>
            </p:extLst>
          </p:nvPr>
        </p:nvGraphicFramePr>
        <p:xfrm>
          <a:off x="302177" y="545913"/>
          <a:ext cx="4309668" cy="226738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5" name="Chart 24">
            <a:extLst>
              <a:ext uri="{FF2B5EF4-FFF2-40B4-BE49-F238E27FC236}">
                <a16:creationId xmlns:a16="http://schemas.microsoft.com/office/drawing/2014/main" id="{8C7240D5-390F-406B-9B6B-E90434E5E0BF}"/>
              </a:ext>
            </a:extLst>
          </p:cNvPr>
          <p:cNvGraphicFramePr>
            <a:graphicFrameLocks/>
          </p:cNvGraphicFramePr>
          <p:nvPr>
            <p:extLst>
              <p:ext uri="{D42A27DB-BD31-4B8C-83A1-F6EECF244321}">
                <p14:modId xmlns:p14="http://schemas.microsoft.com/office/powerpoint/2010/main" val="2768095456"/>
              </p:ext>
            </p:extLst>
          </p:nvPr>
        </p:nvGraphicFramePr>
        <p:xfrm>
          <a:off x="4427005" y="545568"/>
          <a:ext cx="4366583" cy="2267383"/>
        </p:xfrm>
        <a:graphic>
          <a:graphicData uri="http://schemas.openxmlformats.org/drawingml/2006/chart">
            <c:chart xmlns:c="http://schemas.openxmlformats.org/drawingml/2006/chart" xmlns:r="http://schemas.openxmlformats.org/officeDocument/2006/relationships" r:id="rId5"/>
          </a:graphicData>
        </a:graphic>
      </p:graphicFrame>
      <p:sp>
        <p:nvSpPr>
          <p:cNvPr id="26" name="Slide Number Placeholder 1">
            <a:extLst>
              <a:ext uri="{FF2B5EF4-FFF2-40B4-BE49-F238E27FC236}">
                <a16:creationId xmlns:a16="http://schemas.microsoft.com/office/drawing/2014/main" id="{8E2BF4E8-0C31-4FE2-943C-71EF994C612F}"/>
              </a:ext>
            </a:extLst>
          </p:cNvPr>
          <p:cNvSpPr>
            <a:spLocks noGrp="1"/>
          </p:cNvSpPr>
          <p:nvPr>
            <p:ph type="sldNum" idx="12"/>
          </p:nvPr>
        </p:nvSpPr>
        <p:spPr>
          <a:xfrm>
            <a:off x="8480575" y="4696933"/>
            <a:ext cx="548700" cy="313500"/>
          </a:xfrm>
        </p:spPr>
        <p:txBody>
          <a:bodyPr/>
          <a:lstStyle/>
          <a:p>
            <a:pPr marL="0" lvl="0" indent="0" algn="r" rtl="0">
              <a:spcBef>
                <a:spcPts val="0"/>
              </a:spcBef>
              <a:spcAft>
                <a:spcPts val="0"/>
              </a:spcAft>
              <a:buNone/>
            </a:pPr>
            <a:fld id="{00000000-1234-1234-1234-123412341234}" type="slidenum">
              <a:rPr lang="en" smtClean="0"/>
              <a:t>6</a:t>
            </a:fld>
            <a:endParaRPr lang="en" dirty="0"/>
          </a:p>
        </p:txBody>
      </p:sp>
      <p:sp>
        <p:nvSpPr>
          <p:cNvPr id="3" name="Rectangle 2">
            <a:extLst>
              <a:ext uri="{FF2B5EF4-FFF2-40B4-BE49-F238E27FC236}">
                <a16:creationId xmlns:a16="http://schemas.microsoft.com/office/drawing/2014/main" id="{E9369E03-70DB-4741-A932-835AA9088C05}"/>
              </a:ext>
            </a:extLst>
          </p:cNvPr>
          <p:cNvSpPr/>
          <p:nvPr/>
        </p:nvSpPr>
        <p:spPr>
          <a:xfrm>
            <a:off x="2889124" y="87084"/>
            <a:ext cx="3095759" cy="400049"/>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Time plot of CPI for a few countries</a:t>
            </a:r>
          </a:p>
        </p:txBody>
      </p:sp>
    </p:spTree>
    <p:extLst>
      <p:ext uri="{BB962C8B-B14F-4D97-AF65-F5344CB8AC3E}">
        <p14:creationId xmlns:p14="http://schemas.microsoft.com/office/powerpoint/2010/main" val="2396680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0">
        <p:bldAsOne/>
      </p:bldGraphic>
      <p:bldGraphic spid="21" grpId="0">
        <p:bldAsOne/>
      </p:bldGraphic>
      <p:bldGraphic spid="23" grpId="0">
        <p:bldAsOne/>
      </p:bldGraphic>
      <p:bldGraphic spid="25" grpId="0">
        <p:bldAsOne/>
      </p:bldGraphic>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ctrTitle"/>
          </p:nvPr>
        </p:nvSpPr>
        <p:spPr>
          <a:xfrm>
            <a:off x="190500" y="2749949"/>
            <a:ext cx="8953375" cy="117890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sz="7200" dirty="0">
              <a:solidFill>
                <a:schemeClr val="accent2"/>
              </a:solidFill>
            </a:endParaRPr>
          </a:p>
          <a:p>
            <a:pPr marL="0" lvl="0" indent="0" algn="ctr" rtl="0">
              <a:spcBef>
                <a:spcPts val="0"/>
              </a:spcBef>
              <a:spcAft>
                <a:spcPts val="0"/>
              </a:spcAft>
              <a:buNone/>
            </a:pPr>
            <a:r>
              <a:rPr lang="en-IN" dirty="0"/>
              <a:t>PROCESS OF MODEL FITTING AND FORECASTING</a:t>
            </a:r>
            <a:endParaRPr dirty="0"/>
          </a:p>
        </p:txBody>
      </p:sp>
    </p:spTree>
    <p:extLst>
      <p:ext uri="{BB962C8B-B14F-4D97-AF65-F5344CB8AC3E}">
        <p14:creationId xmlns:p14="http://schemas.microsoft.com/office/powerpoint/2010/main" val="2377860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C58AA86-1C23-4F39-B986-46A28ED34F11}"/>
              </a:ext>
            </a:extLst>
          </p:cNvPr>
          <p:cNvSpPr>
            <a:spLocks noGrp="1"/>
          </p:cNvSpPr>
          <p:nvPr>
            <p:ph type="sldNum" idx="12"/>
          </p:nvPr>
        </p:nvSpPr>
        <p:spPr>
          <a:xfrm>
            <a:off x="8480575" y="4701543"/>
            <a:ext cx="548700" cy="304280"/>
          </a:xfrm>
        </p:spPr>
        <p:txBody>
          <a:bodyPr/>
          <a:lstStyle/>
          <a:p>
            <a:pPr marL="0" lvl="0" indent="0" algn="r" rtl="0">
              <a:spcBef>
                <a:spcPts val="0"/>
              </a:spcBef>
              <a:spcAft>
                <a:spcPts val="0"/>
              </a:spcAft>
              <a:buNone/>
            </a:pPr>
            <a:fld id="{00000000-1234-1234-1234-123412341234}" type="slidenum">
              <a:rPr lang="en" smtClean="0"/>
              <a:t>8</a:t>
            </a:fld>
            <a:endParaRPr lang="en"/>
          </a:p>
        </p:txBody>
      </p:sp>
      <p:sp>
        <p:nvSpPr>
          <p:cNvPr id="4" name="Freeform 5">
            <a:extLst>
              <a:ext uri="{FF2B5EF4-FFF2-40B4-BE49-F238E27FC236}">
                <a16:creationId xmlns:a16="http://schemas.microsoft.com/office/drawing/2014/main" id="{C20DAB83-126B-48AC-81A1-88F160B149B4}"/>
              </a:ext>
            </a:extLst>
          </p:cNvPr>
          <p:cNvSpPr>
            <a:spLocks/>
          </p:cNvSpPr>
          <p:nvPr/>
        </p:nvSpPr>
        <p:spPr bwMode="auto">
          <a:xfrm>
            <a:off x="4148353" y="1679984"/>
            <a:ext cx="853168" cy="4305996"/>
          </a:xfrm>
          <a:custGeom>
            <a:avLst/>
            <a:gdLst>
              <a:gd name="T0" fmla="*/ 80 w 160"/>
              <a:gd name="T1" fmla="*/ 0 h 832"/>
              <a:gd name="T2" fmla="*/ 0 w 160"/>
              <a:gd name="T3" fmla="*/ 138 h 832"/>
              <a:gd name="T4" fmla="*/ 40 w 160"/>
              <a:gd name="T5" fmla="*/ 138 h 832"/>
              <a:gd name="T6" fmla="*/ 40 w 160"/>
              <a:gd name="T7" fmla="*/ 832 h 832"/>
              <a:gd name="T8" fmla="*/ 80 w 160"/>
              <a:gd name="T9" fmla="*/ 832 h 832"/>
              <a:gd name="T10" fmla="*/ 120 w 160"/>
              <a:gd name="T11" fmla="*/ 832 h 832"/>
              <a:gd name="T12" fmla="*/ 120 w 160"/>
              <a:gd name="T13" fmla="*/ 138 h 832"/>
              <a:gd name="T14" fmla="*/ 160 w 160"/>
              <a:gd name="T15" fmla="*/ 138 h 832"/>
              <a:gd name="T16" fmla="*/ 80 w 160"/>
              <a:gd name="T1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832">
                <a:moveTo>
                  <a:pt x="80" y="0"/>
                </a:moveTo>
                <a:lnTo>
                  <a:pt x="0" y="138"/>
                </a:lnTo>
                <a:lnTo>
                  <a:pt x="40" y="138"/>
                </a:lnTo>
                <a:lnTo>
                  <a:pt x="40" y="832"/>
                </a:lnTo>
                <a:lnTo>
                  <a:pt x="80" y="832"/>
                </a:lnTo>
                <a:lnTo>
                  <a:pt x="120" y="832"/>
                </a:lnTo>
                <a:lnTo>
                  <a:pt x="120" y="138"/>
                </a:lnTo>
                <a:lnTo>
                  <a:pt x="160" y="138"/>
                </a:lnTo>
                <a:lnTo>
                  <a:pt x="80" y="0"/>
                </a:lnTo>
                <a:close/>
              </a:path>
            </a:pathLst>
          </a:custGeom>
          <a:ln/>
        </p:spPr>
        <p:style>
          <a:lnRef idx="2">
            <a:schemeClr val="accent3">
              <a:shade val="50000"/>
            </a:schemeClr>
          </a:lnRef>
          <a:fillRef idx="1">
            <a:schemeClr val="accent3"/>
          </a:fillRef>
          <a:effectRef idx="0">
            <a:schemeClr val="accent3"/>
          </a:effectRef>
          <a:fontRef idx="minor">
            <a:schemeClr val="lt1"/>
          </a:fontRef>
        </p:style>
        <p:txBody>
          <a:bodyPr vert="horz" wrap="square" lIns="182880" tIns="91440" rIns="182880" bIns="9144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a:p>
        </p:txBody>
      </p:sp>
      <p:sp>
        <p:nvSpPr>
          <p:cNvPr id="6" name="Freeform 8">
            <a:extLst>
              <a:ext uri="{FF2B5EF4-FFF2-40B4-BE49-F238E27FC236}">
                <a16:creationId xmlns:a16="http://schemas.microsoft.com/office/drawing/2014/main" id="{03FB00A7-8288-4F23-91AD-723E835F9671}"/>
              </a:ext>
            </a:extLst>
          </p:cNvPr>
          <p:cNvSpPr>
            <a:spLocks/>
          </p:cNvSpPr>
          <p:nvPr/>
        </p:nvSpPr>
        <p:spPr bwMode="auto">
          <a:xfrm>
            <a:off x="4778704" y="2321743"/>
            <a:ext cx="1295750" cy="3664237"/>
          </a:xfrm>
          <a:custGeom>
            <a:avLst/>
            <a:gdLst>
              <a:gd name="T0" fmla="*/ 139 w 139"/>
              <a:gd name="T1" fmla="*/ 0 h 405"/>
              <a:gd name="T2" fmla="*/ 139 w 139"/>
              <a:gd name="T3" fmla="*/ 0 h 405"/>
              <a:gd name="T4" fmla="*/ 52 w 139"/>
              <a:gd name="T5" fmla="*/ 27 h 405"/>
              <a:gd name="T6" fmla="*/ 68 w 139"/>
              <a:gd name="T7" fmla="*/ 42 h 405"/>
              <a:gd name="T8" fmla="*/ 35 w 139"/>
              <a:gd name="T9" fmla="*/ 79 h 405"/>
              <a:gd name="T10" fmla="*/ 0 w 139"/>
              <a:gd name="T11" fmla="*/ 169 h 405"/>
              <a:gd name="T12" fmla="*/ 0 w 139"/>
              <a:gd name="T13" fmla="*/ 405 h 405"/>
              <a:gd name="T14" fmla="*/ 23 w 139"/>
              <a:gd name="T15" fmla="*/ 405 h 405"/>
              <a:gd name="T16" fmla="*/ 46 w 139"/>
              <a:gd name="T17" fmla="*/ 405 h 405"/>
              <a:gd name="T18" fmla="*/ 46 w 139"/>
              <a:gd name="T19" fmla="*/ 169 h 405"/>
              <a:gd name="T20" fmla="*/ 68 w 139"/>
              <a:gd name="T21" fmla="*/ 110 h 405"/>
              <a:gd name="T22" fmla="*/ 102 w 139"/>
              <a:gd name="T23" fmla="*/ 73 h 405"/>
              <a:gd name="T24" fmla="*/ 119 w 139"/>
              <a:gd name="T25" fmla="*/ 89 h 405"/>
              <a:gd name="T26" fmla="*/ 139 w 139"/>
              <a:gd name="T27" fmla="*/ 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9" h="405">
                <a:moveTo>
                  <a:pt x="139" y="0"/>
                </a:moveTo>
                <a:cubicBezTo>
                  <a:pt x="139" y="0"/>
                  <a:pt x="139" y="0"/>
                  <a:pt x="139" y="0"/>
                </a:cubicBezTo>
                <a:cubicBezTo>
                  <a:pt x="52" y="27"/>
                  <a:pt x="52" y="27"/>
                  <a:pt x="52" y="27"/>
                </a:cubicBezTo>
                <a:cubicBezTo>
                  <a:pt x="68" y="42"/>
                  <a:pt x="68" y="42"/>
                  <a:pt x="68" y="42"/>
                </a:cubicBezTo>
                <a:cubicBezTo>
                  <a:pt x="35" y="79"/>
                  <a:pt x="35" y="79"/>
                  <a:pt x="35" y="79"/>
                </a:cubicBezTo>
                <a:cubicBezTo>
                  <a:pt x="12" y="103"/>
                  <a:pt x="0" y="135"/>
                  <a:pt x="0" y="169"/>
                </a:cubicBezTo>
                <a:cubicBezTo>
                  <a:pt x="0" y="405"/>
                  <a:pt x="0" y="405"/>
                  <a:pt x="0" y="405"/>
                </a:cubicBezTo>
                <a:cubicBezTo>
                  <a:pt x="23" y="405"/>
                  <a:pt x="23" y="405"/>
                  <a:pt x="23" y="405"/>
                </a:cubicBezTo>
                <a:cubicBezTo>
                  <a:pt x="46" y="405"/>
                  <a:pt x="46" y="405"/>
                  <a:pt x="46" y="405"/>
                </a:cubicBezTo>
                <a:cubicBezTo>
                  <a:pt x="46" y="169"/>
                  <a:pt x="46" y="169"/>
                  <a:pt x="46" y="169"/>
                </a:cubicBezTo>
                <a:cubicBezTo>
                  <a:pt x="46" y="147"/>
                  <a:pt x="54" y="125"/>
                  <a:pt x="68" y="110"/>
                </a:cubicBezTo>
                <a:cubicBezTo>
                  <a:pt x="102" y="73"/>
                  <a:pt x="102" y="73"/>
                  <a:pt x="102" y="73"/>
                </a:cubicBezTo>
                <a:cubicBezTo>
                  <a:pt x="119" y="89"/>
                  <a:pt x="119" y="89"/>
                  <a:pt x="119" y="89"/>
                </a:cubicBezTo>
                <a:cubicBezTo>
                  <a:pt x="139" y="0"/>
                  <a:pt x="139" y="0"/>
                  <a:pt x="139" y="0"/>
                </a:cubicBezTo>
                <a:close/>
              </a:path>
            </a:pathLst>
          </a:custGeom>
          <a:ln/>
        </p:spPr>
        <p:style>
          <a:lnRef idx="2">
            <a:schemeClr val="accent4">
              <a:shade val="50000"/>
            </a:schemeClr>
          </a:lnRef>
          <a:fillRef idx="1">
            <a:schemeClr val="accent4"/>
          </a:fillRef>
          <a:effectRef idx="0">
            <a:schemeClr val="accent4"/>
          </a:effectRef>
          <a:fontRef idx="minor">
            <a:schemeClr val="lt1"/>
          </a:fontRef>
        </p:style>
        <p:txBody>
          <a:bodyPr vert="horz" wrap="square" lIns="182880" tIns="91440" rIns="182880" bIns="9144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a:p>
        </p:txBody>
      </p:sp>
      <p:sp>
        <p:nvSpPr>
          <p:cNvPr id="8" name="Freeform 8">
            <a:extLst>
              <a:ext uri="{FF2B5EF4-FFF2-40B4-BE49-F238E27FC236}">
                <a16:creationId xmlns:a16="http://schemas.microsoft.com/office/drawing/2014/main" id="{6B74A0D3-3345-4B6F-B26B-87ACC5125C85}"/>
              </a:ext>
            </a:extLst>
          </p:cNvPr>
          <p:cNvSpPr>
            <a:spLocks/>
          </p:cNvSpPr>
          <p:nvPr/>
        </p:nvSpPr>
        <p:spPr bwMode="auto">
          <a:xfrm flipH="1">
            <a:off x="3069546" y="2321743"/>
            <a:ext cx="1298448" cy="3664237"/>
          </a:xfrm>
          <a:custGeom>
            <a:avLst/>
            <a:gdLst>
              <a:gd name="T0" fmla="*/ 139 w 139"/>
              <a:gd name="T1" fmla="*/ 0 h 405"/>
              <a:gd name="T2" fmla="*/ 139 w 139"/>
              <a:gd name="T3" fmla="*/ 0 h 405"/>
              <a:gd name="T4" fmla="*/ 52 w 139"/>
              <a:gd name="T5" fmla="*/ 27 h 405"/>
              <a:gd name="T6" fmla="*/ 68 w 139"/>
              <a:gd name="T7" fmla="*/ 42 h 405"/>
              <a:gd name="T8" fmla="*/ 35 w 139"/>
              <a:gd name="T9" fmla="*/ 79 h 405"/>
              <a:gd name="T10" fmla="*/ 0 w 139"/>
              <a:gd name="T11" fmla="*/ 169 h 405"/>
              <a:gd name="T12" fmla="*/ 0 w 139"/>
              <a:gd name="T13" fmla="*/ 405 h 405"/>
              <a:gd name="T14" fmla="*/ 23 w 139"/>
              <a:gd name="T15" fmla="*/ 405 h 405"/>
              <a:gd name="T16" fmla="*/ 46 w 139"/>
              <a:gd name="T17" fmla="*/ 405 h 405"/>
              <a:gd name="T18" fmla="*/ 46 w 139"/>
              <a:gd name="T19" fmla="*/ 169 h 405"/>
              <a:gd name="T20" fmla="*/ 68 w 139"/>
              <a:gd name="T21" fmla="*/ 110 h 405"/>
              <a:gd name="T22" fmla="*/ 102 w 139"/>
              <a:gd name="T23" fmla="*/ 73 h 405"/>
              <a:gd name="T24" fmla="*/ 119 w 139"/>
              <a:gd name="T25" fmla="*/ 89 h 405"/>
              <a:gd name="T26" fmla="*/ 139 w 139"/>
              <a:gd name="T27" fmla="*/ 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9" h="405">
                <a:moveTo>
                  <a:pt x="139" y="0"/>
                </a:moveTo>
                <a:cubicBezTo>
                  <a:pt x="139" y="0"/>
                  <a:pt x="139" y="0"/>
                  <a:pt x="139" y="0"/>
                </a:cubicBezTo>
                <a:cubicBezTo>
                  <a:pt x="52" y="27"/>
                  <a:pt x="52" y="27"/>
                  <a:pt x="52" y="27"/>
                </a:cubicBezTo>
                <a:cubicBezTo>
                  <a:pt x="68" y="42"/>
                  <a:pt x="68" y="42"/>
                  <a:pt x="68" y="42"/>
                </a:cubicBezTo>
                <a:cubicBezTo>
                  <a:pt x="35" y="79"/>
                  <a:pt x="35" y="79"/>
                  <a:pt x="35" y="79"/>
                </a:cubicBezTo>
                <a:cubicBezTo>
                  <a:pt x="12" y="103"/>
                  <a:pt x="0" y="135"/>
                  <a:pt x="0" y="169"/>
                </a:cubicBezTo>
                <a:cubicBezTo>
                  <a:pt x="0" y="405"/>
                  <a:pt x="0" y="405"/>
                  <a:pt x="0" y="405"/>
                </a:cubicBezTo>
                <a:cubicBezTo>
                  <a:pt x="23" y="405"/>
                  <a:pt x="23" y="405"/>
                  <a:pt x="23" y="405"/>
                </a:cubicBezTo>
                <a:cubicBezTo>
                  <a:pt x="46" y="405"/>
                  <a:pt x="46" y="405"/>
                  <a:pt x="46" y="405"/>
                </a:cubicBezTo>
                <a:cubicBezTo>
                  <a:pt x="46" y="169"/>
                  <a:pt x="46" y="169"/>
                  <a:pt x="46" y="169"/>
                </a:cubicBezTo>
                <a:cubicBezTo>
                  <a:pt x="46" y="147"/>
                  <a:pt x="54" y="125"/>
                  <a:pt x="68" y="110"/>
                </a:cubicBezTo>
                <a:cubicBezTo>
                  <a:pt x="102" y="73"/>
                  <a:pt x="102" y="73"/>
                  <a:pt x="102" y="73"/>
                </a:cubicBezTo>
                <a:cubicBezTo>
                  <a:pt x="119" y="89"/>
                  <a:pt x="119" y="89"/>
                  <a:pt x="119" y="89"/>
                </a:cubicBezTo>
                <a:cubicBezTo>
                  <a:pt x="139" y="0"/>
                  <a:pt x="139" y="0"/>
                  <a:pt x="139" y="0"/>
                </a:cubicBezTo>
                <a:close/>
              </a:path>
            </a:pathLst>
          </a:custGeom>
          <a:ln/>
        </p:spPr>
        <p:style>
          <a:lnRef idx="2">
            <a:schemeClr val="accent2">
              <a:shade val="50000"/>
            </a:schemeClr>
          </a:lnRef>
          <a:fillRef idx="1">
            <a:schemeClr val="accent2"/>
          </a:fillRef>
          <a:effectRef idx="0">
            <a:schemeClr val="accent2"/>
          </a:effectRef>
          <a:fontRef idx="minor">
            <a:schemeClr val="lt1"/>
          </a:fontRef>
        </p:style>
        <p:txBody>
          <a:bodyPr vert="horz" wrap="square" lIns="182880" tIns="91440" rIns="182880" bIns="9144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p>
        </p:txBody>
      </p:sp>
      <p:sp>
        <p:nvSpPr>
          <p:cNvPr id="9" name="Rectangle 8">
            <a:extLst>
              <a:ext uri="{FF2B5EF4-FFF2-40B4-BE49-F238E27FC236}">
                <a16:creationId xmlns:a16="http://schemas.microsoft.com/office/drawing/2014/main" id="{049D7B11-48E8-4448-BCE9-C4F7C41AEDBA}"/>
              </a:ext>
            </a:extLst>
          </p:cNvPr>
          <p:cNvSpPr/>
          <p:nvPr/>
        </p:nvSpPr>
        <p:spPr>
          <a:xfrm>
            <a:off x="1283980" y="1356902"/>
            <a:ext cx="2324969" cy="763937"/>
          </a:xfrm>
          <a:prstGeom prst="rect">
            <a:avLst/>
          </a:prstGeom>
          <a:ln>
            <a:solidFill>
              <a:schemeClr val="accent3">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solidFill>
                  <a:srgbClr val="050607"/>
                </a:solidFill>
              </a:rPr>
              <a:t>CHECKING STATIONARITY</a:t>
            </a:r>
          </a:p>
        </p:txBody>
      </p:sp>
      <p:sp>
        <p:nvSpPr>
          <p:cNvPr id="10" name="Rectangle 9">
            <a:extLst>
              <a:ext uri="{FF2B5EF4-FFF2-40B4-BE49-F238E27FC236}">
                <a16:creationId xmlns:a16="http://schemas.microsoft.com/office/drawing/2014/main" id="{1B930952-7564-4028-87C0-BDA9864E66D4}"/>
              </a:ext>
            </a:extLst>
          </p:cNvPr>
          <p:cNvSpPr/>
          <p:nvPr/>
        </p:nvSpPr>
        <p:spPr>
          <a:xfrm>
            <a:off x="3409515" y="426279"/>
            <a:ext cx="2374428" cy="763937"/>
          </a:xfrm>
          <a:prstGeom prst="rect">
            <a:avLst/>
          </a:prstGeom>
          <a:ln>
            <a:solidFill>
              <a:schemeClr val="accent3">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solidFill>
                  <a:srgbClr val="050607"/>
                </a:solidFill>
              </a:rPr>
              <a:t>MODEL IDENTIFICATION</a:t>
            </a:r>
          </a:p>
        </p:txBody>
      </p:sp>
      <p:sp>
        <p:nvSpPr>
          <p:cNvPr id="11" name="Rectangle 10">
            <a:extLst>
              <a:ext uri="{FF2B5EF4-FFF2-40B4-BE49-F238E27FC236}">
                <a16:creationId xmlns:a16="http://schemas.microsoft.com/office/drawing/2014/main" id="{9AA9A6DD-3358-42E8-AE8E-A8B25EBB3EB1}"/>
              </a:ext>
            </a:extLst>
          </p:cNvPr>
          <p:cNvSpPr/>
          <p:nvPr/>
        </p:nvSpPr>
        <p:spPr>
          <a:xfrm>
            <a:off x="5590978" y="1356902"/>
            <a:ext cx="2324969" cy="763937"/>
          </a:xfrm>
          <a:prstGeom prst="rect">
            <a:avLst/>
          </a:prstGeom>
          <a:ln>
            <a:solidFill>
              <a:schemeClr val="accent3">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solidFill>
                  <a:srgbClr val="050607"/>
                </a:solidFill>
              </a:rPr>
              <a:t>DIAGNOSTIC CHECKING</a:t>
            </a:r>
          </a:p>
        </p:txBody>
      </p:sp>
    </p:spTree>
    <p:extLst>
      <p:ext uri="{BB962C8B-B14F-4D97-AF65-F5344CB8AC3E}">
        <p14:creationId xmlns:p14="http://schemas.microsoft.com/office/powerpoint/2010/main" val="4049075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1000"/>
                                        <p:tgtEl>
                                          <p:spTgt spid="11"/>
                                        </p:tgtEl>
                                      </p:cBhvr>
                                    </p:animEffect>
                                    <p:anim calcmode="lin" valueType="num">
                                      <p:cBhvr>
                                        <p:cTn id="37" dur="1000" fill="hold"/>
                                        <p:tgtEl>
                                          <p:spTgt spid="11"/>
                                        </p:tgtEl>
                                        <p:attrNameLst>
                                          <p:attrName>ppt_x</p:attrName>
                                        </p:attrNameLst>
                                      </p:cBhvr>
                                      <p:tavLst>
                                        <p:tav tm="0">
                                          <p:val>
                                            <p:strVal val="#ppt_x"/>
                                          </p:val>
                                        </p:tav>
                                        <p:tav tm="100000">
                                          <p:val>
                                            <p:strVal val="#ppt_x"/>
                                          </p:val>
                                        </p:tav>
                                      </p:tavLst>
                                    </p:anim>
                                    <p:anim calcmode="lin" valueType="num">
                                      <p:cBhvr>
                                        <p:cTn id="3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P spid="9" grpId="0" animBg="1"/>
      <p:bldP spid="10"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ctrTitle"/>
          </p:nvPr>
        </p:nvSpPr>
        <p:spPr>
          <a:xfrm>
            <a:off x="90607" y="2666308"/>
            <a:ext cx="8953375" cy="117890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endParaRPr sz="8000" dirty="0">
              <a:solidFill>
                <a:schemeClr val="accent2"/>
              </a:solidFill>
            </a:endParaRPr>
          </a:p>
          <a:p>
            <a:pPr marL="0" lvl="0" indent="0" rtl="0">
              <a:spcBef>
                <a:spcPts val="0"/>
              </a:spcBef>
              <a:spcAft>
                <a:spcPts val="0"/>
              </a:spcAft>
              <a:buNone/>
            </a:pPr>
            <a:r>
              <a:rPr lang="en" sz="5400" dirty="0"/>
              <a:t>CHECKING  </a:t>
            </a:r>
            <a:br>
              <a:rPr lang="en" sz="5400" dirty="0"/>
            </a:br>
            <a:r>
              <a:rPr lang="en" sz="5400" dirty="0"/>
              <a:t>STATI</a:t>
            </a:r>
            <a:r>
              <a:rPr lang="en-IN" sz="5400" dirty="0"/>
              <a:t>O</a:t>
            </a:r>
            <a:r>
              <a:rPr lang="en" sz="5400" dirty="0"/>
              <a:t>NARITY</a:t>
            </a:r>
            <a:endParaRPr sz="5400" dirty="0"/>
          </a:p>
        </p:txBody>
      </p:sp>
    </p:spTree>
  </p:cSld>
  <p:clrMapOvr>
    <a:masterClrMapping/>
  </p:clrMapOvr>
</p:sld>
</file>

<file path=ppt/theme/theme1.xml><?xml version="1.0" encoding="utf-8"?>
<a:theme xmlns:a="http://schemas.openxmlformats.org/drawingml/2006/main" name="Antonio template">
  <a:themeElements>
    <a:clrScheme name="Custom 347">
      <a:dk1>
        <a:srgbClr val="677480"/>
      </a:dk1>
      <a:lt1>
        <a:srgbClr val="FFFFFF"/>
      </a:lt1>
      <a:dk2>
        <a:srgbClr val="2185C5"/>
      </a:dk2>
      <a:lt2>
        <a:srgbClr val="FFFFFF"/>
      </a:lt2>
      <a:accent1>
        <a:srgbClr val="2185C5"/>
      </a:accent1>
      <a:accent2>
        <a:srgbClr val="7ECEFD"/>
      </a:accent2>
      <a:accent3>
        <a:srgbClr val="F20253"/>
      </a:accent3>
      <a:accent4>
        <a:srgbClr val="FF9715"/>
      </a:accent4>
      <a:accent5>
        <a:srgbClr val="1C3AA9"/>
      </a:accent5>
      <a:accent6>
        <a:srgbClr val="97ABBC"/>
      </a:accent6>
      <a:hlink>
        <a:srgbClr val="2185C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PGO">
    <a:dk1>
      <a:sysClr val="windowText" lastClr="000000"/>
    </a:dk1>
    <a:lt1>
      <a:sysClr val="window" lastClr="FFFFFF"/>
    </a:lt1>
    <a:dk2>
      <a:srgbClr val="063951"/>
    </a:dk2>
    <a:lt2>
      <a:srgbClr val="F0EEEF"/>
    </a:lt2>
    <a:accent1>
      <a:srgbClr val="00B09B"/>
    </a:accent1>
    <a:accent2>
      <a:srgbClr val="F36F13"/>
    </a:accent2>
    <a:accent3>
      <a:srgbClr val="0D95BC"/>
    </a:accent3>
    <a:accent4>
      <a:srgbClr val="EBCB38"/>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PGO">
    <a:dk1>
      <a:sysClr val="windowText" lastClr="000000"/>
    </a:dk1>
    <a:lt1>
      <a:sysClr val="window" lastClr="FFFFFF"/>
    </a:lt1>
    <a:dk2>
      <a:srgbClr val="063951"/>
    </a:dk2>
    <a:lt2>
      <a:srgbClr val="F0EEEF"/>
    </a:lt2>
    <a:accent1>
      <a:srgbClr val="00B09B"/>
    </a:accent1>
    <a:accent2>
      <a:srgbClr val="F36F13"/>
    </a:accent2>
    <a:accent3>
      <a:srgbClr val="0D95BC"/>
    </a:accent3>
    <a:accent4>
      <a:srgbClr val="EBCB38"/>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xml><?xml version="1.0" encoding="utf-8"?>
<a:themeOverride xmlns:a="http://schemas.openxmlformats.org/drawingml/2006/main">
  <a:clrScheme name="PGO">
    <a:dk1>
      <a:sysClr val="windowText" lastClr="000000"/>
    </a:dk1>
    <a:lt1>
      <a:sysClr val="window" lastClr="FFFFFF"/>
    </a:lt1>
    <a:dk2>
      <a:srgbClr val="063951"/>
    </a:dk2>
    <a:lt2>
      <a:srgbClr val="F0EEEF"/>
    </a:lt2>
    <a:accent1>
      <a:srgbClr val="00B09B"/>
    </a:accent1>
    <a:accent2>
      <a:srgbClr val="F36F13"/>
    </a:accent2>
    <a:accent3>
      <a:srgbClr val="0D95BC"/>
    </a:accent3>
    <a:accent4>
      <a:srgbClr val="EBCB38"/>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xml><?xml version="1.0" encoding="utf-8"?>
<a:themeOverride xmlns:a="http://schemas.openxmlformats.org/drawingml/2006/main">
  <a:clrScheme name="PGO">
    <a:dk1>
      <a:sysClr val="windowText" lastClr="000000"/>
    </a:dk1>
    <a:lt1>
      <a:sysClr val="window" lastClr="FFFFFF"/>
    </a:lt1>
    <a:dk2>
      <a:srgbClr val="063951"/>
    </a:dk2>
    <a:lt2>
      <a:srgbClr val="F0EEEF"/>
    </a:lt2>
    <a:accent1>
      <a:srgbClr val="00B09B"/>
    </a:accent1>
    <a:accent2>
      <a:srgbClr val="F36F13"/>
    </a:accent2>
    <a:accent3>
      <a:srgbClr val="0D95BC"/>
    </a:accent3>
    <a:accent4>
      <a:srgbClr val="EBCB38"/>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PGO">
    <a:dk1>
      <a:sysClr val="windowText" lastClr="000000"/>
    </a:dk1>
    <a:lt1>
      <a:sysClr val="window" lastClr="FFFFFF"/>
    </a:lt1>
    <a:dk2>
      <a:srgbClr val="063951"/>
    </a:dk2>
    <a:lt2>
      <a:srgbClr val="F0EEEF"/>
    </a:lt2>
    <a:accent1>
      <a:srgbClr val="00B09B"/>
    </a:accent1>
    <a:accent2>
      <a:srgbClr val="F36F13"/>
    </a:accent2>
    <a:accent3>
      <a:srgbClr val="0D95BC"/>
    </a:accent3>
    <a:accent4>
      <a:srgbClr val="EBCB38"/>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PGO">
    <a:dk1>
      <a:sysClr val="windowText" lastClr="000000"/>
    </a:dk1>
    <a:lt1>
      <a:sysClr val="window" lastClr="FFFFFF"/>
    </a:lt1>
    <a:dk2>
      <a:srgbClr val="063951"/>
    </a:dk2>
    <a:lt2>
      <a:srgbClr val="F0EEEF"/>
    </a:lt2>
    <a:accent1>
      <a:srgbClr val="00B09B"/>
    </a:accent1>
    <a:accent2>
      <a:srgbClr val="F36F13"/>
    </a:accent2>
    <a:accent3>
      <a:srgbClr val="0D95BC"/>
    </a:accent3>
    <a:accent4>
      <a:srgbClr val="EBCB38"/>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PGO">
    <a:dk1>
      <a:sysClr val="windowText" lastClr="000000"/>
    </a:dk1>
    <a:lt1>
      <a:sysClr val="window" lastClr="FFFFFF"/>
    </a:lt1>
    <a:dk2>
      <a:srgbClr val="063951"/>
    </a:dk2>
    <a:lt2>
      <a:srgbClr val="F0EEEF"/>
    </a:lt2>
    <a:accent1>
      <a:srgbClr val="00B09B"/>
    </a:accent1>
    <a:accent2>
      <a:srgbClr val="F36F13"/>
    </a:accent2>
    <a:accent3>
      <a:srgbClr val="0D95BC"/>
    </a:accent3>
    <a:accent4>
      <a:srgbClr val="EBCB38"/>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PGO">
    <a:dk1>
      <a:sysClr val="windowText" lastClr="000000"/>
    </a:dk1>
    <a:lt1>
      <a:sysClr val="window" lastClr="FFFFFF"/>
    </a:lt1>
    <a:dk2>
      <a:srgbClr val="063951"/>
    </a:dk2>
    <a:lt2>
      <a:srgbClr val="F0EEEF"/>
    </a:lt2>
    <a:accent1>
      <a:srgbClr val="00B09B"/>
    </a:accent1>
    <a:accent2>
      <a:srgbClr val="F36F13"/>
    </a:accent2>
    <a:accent3>
      <a:srgbClr val="0D95BC"/>
    </a:accent3>
    <a:accent4>
      <a:srgbClr val="EBCB38"/>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PGO">
    <a:dk1>
      <a:sysClr val="windowText" lastClr="000000"/>
    </a:dk1>
    <a:lt1>
      <a:sysClr val="window" lastClr="FFFFFF"/>
    </a:lt1>
    <a:dk2>
      <a:srgbClr val="063951"/>
    </a:dk2>
    <a:lt2>
      <a:srgbClr val="F0EEEF"/>
    </a:lt2>
    <a:accent1>
      <a:srgbClr val="00B09B"/>
    </a:accent1>
    <a:accent2>
      <a:srgbClr val="F36F13"/>
    </a:accent2>
    <a:accent3>
      <a:srgbClr val="0D95BC"/>
    </a:accent3>
    <a:accent4>
      <a:srgbClr val="EBCB38"/>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3647</TotalTime>
  <Words>801</Words>
  <Application>Microsoft Office PowerPoint</Application>
  <PresentationFormat>On-screen Show (16:9)</PresentationFormat>
  <Paragraphs>209</Paragraphs>
  <Slides>41</Slides>
  <Notes>13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Raleway</vt:lpstr>
      <vt:lpstr>Wingdings</vt:lpstr>
      <vt:lpstr>Cambria Math</vt:lpstr>
      <vt:lpstr>Arial</vt:lpstr>
      <vt:lpstr>Calibri</vt:lpstr>
      <vt:lpstr>Lato</vt:lpstr>
      <vt:lpstr>Antonio template</vt:lpstr>
      <vt:lpstr>FORECASTING INFLATION USING TIME SERIES ANALYSIS</vt:lpstr>
      <vt:lpstr>PowerPoint Presentation</vt:lpstr>
      <vt:lpstr>PowerPoint Presentation</vt:lpstr>
      <vt:lpstr>PowerPoint Presentation</vt:lpstr>
      <vt:lpstr>PowerPoint Presentation</vt:lpstr>
      <vt:lpstr>PowerPoint Presentation</vt:lpstr>
      <vt:lpstr> PROCESS OF MODEL FITTING AND FORECASTING</vt:lpstr>
      <vt:lpstr>PowerPoint Presentation</vt:lpstr>
      <vt:lpstr> CHECKING   STATIONARITY</vt:lpstr>
      <vt:lpstr>PowerPoint Presentation</vt:lpstr>
      <vt:lpstr>PowerPoint Presentation</vt:lpstr>
      <vt:lpstr>PowerPoint Presentation</vt:lpstr>
      <vt:lpstr>MODEL IDENTIFICATION</vt:lpstr>
      <vt:lpstr>PowerPoint Presentation</vt:lpstr>
      <vt:lpstr>PowerPoint Presentation</vt:lpstr>
      <vt:lpstr>PowerPoint Presentation</vt:lpstr>
      <vt:lpstr>PowerPoint Presentation</vt:lpstr>
      <vt:lpstr>DIAGNOSTIC CHECKING</vt:lpstr>
      <vt:lpstr>PowerPoint Presentation</vt:lpstr>
      <vt:lpstr> FORECASTING INDIA’S CPI USING MACRO ECONOMIC VARIABLES</vt:lpstr>
      <vt:lpstr>PowerPoint Presentation</vt:lpstr>
      <vt:lpstr>PowerPoint Presentation</vt:lpstr>
      <vt:lpstr>PowerPoint Presentation</vt:lpstr>
      <vt:lpstr>PowerPoint Presentation</vt:lpstr>
      <vt:lpstr>PowerPoint Presentation</vt:lpstr>
      <vt:lpstr>PowerPoint Presentation</vt:lpstr>
      <vt:lpstr>COINTEGRATION TEST AND ERROR CORRECTION MODEL (ECM)</vt:lpstr>
      <vt:lpstr>PowerPoint Presentation</vt:lpstr>
      <vt:lpstr>PowerPoint Presentation</vt:lpstr>
      <vt:lpstr>VECTOR AUTOREGRESSIVE MODEL</vt:lpstr>
      <vt:lpstr>PowerPoint Presentation</vt:lpstr>
      <vt:lpstr>PowerPoint Presentation</vt:lpstr>
      <vt:lpstr>PowerPoint Presentation</vt:lpstr>
      <vt:lpstr> CONCLUSION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prachee</dc:creator>
  <cp:lastModifiedBy>Shrey Jain</cp:lastModifiedBy>
  <cp:revision>231</cp:revision>
  <dcterms:modified xsi:type="dcterms:W3CDTF">2019-10-19T14:37:49Z</dcterms:modified>
</cp:coreProperties>
</file>